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92" autoAdjust="0"/>
    <p:restoredTop sz="94624" autoAdjust="0"/>
  </p:normalViewPr>
  <p:slideViewPr>
    <p:cSldViewPr>
      <p:cViewPr>
        <p:scale>
          <a:sx n="70" d="100"/>
          <a:sy n="70" d="100"/>
        </p:scale>
        <p:origin x="-125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34"/>
  <c:chart>
    <c:plotArea>
      <c:layout>
        <c:manualLayout>
          <c:layoutTarget val="inner"/>
          <c:xMode val="edge"/>
          <c:yMode val="edge"/>
          <c:x val="0.16463183418113336"/>
          <c:y val="7.9615033813447297E-2"/>
          <c:w val="0.53548554237327384"/>
          <c:h val="0.54896185370084338"/>
        </c:manualLayout>
      </c:layout>
      <c:lineChart>
        <c:grouping val="standard"/>
        <c:ser>
          <c:idx val="0"/>
          <c:order val="0"/>
          <c:tx>
            <c:strRef>
              <c:f>Лист1!$B$1</c:f>
              <c:strCache>
                <c:ptCount val="1"/>
                <c:pt idx="0">
                  <c:v>Не спортсмені (н.с.)</c:v>
                </c:pt>
              </c:strCache>
            </c:strRef>
          </c:tx>
          <c:marker>
            <c:symbol val="none"/>
          </c:marker>
          <c:cat>
            <c:strRef>
              <c:f>Лист1!$A$2:$A$5</c:f>
              <c:strCache>
                <c:ptCount val="4"/>
                <c:pt idx="0">
                  <c:v>До навантаження</c:v>
                </c:pt>
                <c:pt idx="1">
                  <c:v>Після навантаження</c:v>
                </c:pt>
                <c:pt idx="2">
                  <c:v>через хвилину</c:v>
                </c:pt>
                <c:pt idx="3">
                  <c:v>через п'ять хвилин</c:v>
                </c:pt>
              </c:strCache>
            </c:strRef>
          </c:cat>
          <c:val>
            <c:numRef>
              <c:f>Лист1!$B$2:$B$5</c:f>
              <c:numCache>
                <c:formatCode>General</c:formatCode>
                <c:ptCount val="4"/>
                <c:pt idx="0">
                  <c:v>76.5</c:v>
                </c:pt>
                <c:pt idx="1">
                  <c:v>109.5</c:v>
                </c:pt>
                <c:pt idx="2">
                  <c:v>86</c:v>
                </c:pt>
                <c:pt idx="3">
                  <c:v>75.5</c:v>
                </c:pt>
              </c:numCache>
            </c:numRef>
          </c:val>
        </c:ser>
        <c:ser>
          <c:idx val="1"/>
          <c:order val="1"/>
          <c:tx>
            <c:strRef>
              <c:f>Лист1!$C$1</c:f>
              <c:strCache>
                <c:ptCount val="1"/>
                <c:pt idx="0">
                  <c:v>Спортсмени</c:v>
                </c:pt>
              </c:strCache>
            </c:strRef>
          </c:tx>
          <c:marker>
            <c:symbol val="none"/>
          </c:marker>
          <c:cat>
            <c:strRef>
              <c:f>Лист1!$A$2:$A$5</c:f>
              <c:strCache>
                <c:ptCount val="4"/>
                <c:pt idx="0">
                  <c:v>До навантаження</c:v>
                </c:pt>
                <c:pt idx="1">
                  <c:v>Після навантаження</c:v>
                </c:pt>
                <c:pt idx="2">
                  <c:v>через хвилину</c:v>
                </c:pt>
                <c:pt idx="3">
                  <c:v>через п'ять хвилин</c:v>
                </c:pt>
              </c:strCache>
            </c:strRef>
          </c:cat>
          <c:val>
            <c:numRef>
              <c:f>Лист1!$C$2:$C$5</c:f>
              <c:numCache>
                <c:formatCode>General</c:formatCode>
                <c:ptCount val="4"/>
                <c:pt idx="0">
                  <c:v>86.8</c:v>
                </c:pt>
                <c:pt idx="1">
                  <c:v>86.5</c:v>
                </c:pt>
                <c:pt idx="2">
                  <c:v>99.2</c:v>
                </c:pt>
                <c:pt idx="3">
                  <c:v>90</c:v>
                </c:pt>
              </c:numCache>
            </c:numRef>
          </c:val>
        </c:ser>
        <c:marker val="1"/>
        <c:axId val="74935680"/>
        <c:axId val="83887232"/>
      </c:lineChart>
      <c:catAx>
        <c:axId val="74935680"/>
        <c:scaling>
          <c:orientation val="minMax"/>
        </c:scaling>
        <c:axPos val="b"/>
        <c:tickLblPos val="nextTo"/>
        <c:crossAx val="83887232"/>
        <c:crosses val="autoZero"/>
        <c:auto val="1"/>
        <c:lblAlgn val="ctr"/>
        <c:lblOffset val="100"/>
      </c:catAx>
      <c:valAx>
        <c:axId val="83887232"/>
        <c:scaling>
          <c:orientation val="minMax"/>
        </c:scaling>
        <c:axPos val="l"/>
        <c:majorGridlines/>
        <c:title>
          <c:tx>
            <c:rich>
              <a:bodyPr rot="0" vert="horz"/>
              <a:lstStyle/>
              <a:p>
                <a:pPr>
                  <a:defRPr/>
                </a:pPr>
                <a:r>
                  <a:rPr lang="ru-RU"/>
                  <a:t>Час, с</a:t>
                </a:r>
              </a:p>
            </c:rich>
          </c:tx>
          <c:layout>
            <c:manualLayout>
              <c:xMode val="edge"/>
              <c:yMode val="edge"/>
              <c:x val="9.4967425955801238E-2"/>
              <c:y val="4.6141826535403031E-5"/>
            </c:manualLayout>
          </c:layout>
        </c:title>
        <c:numFmt formatCode="General" sourceLinked="1"/>
        <c:tickLblPos val="nextTo"/>
        <c:crossAx val="74935680"/>
        <c:crosses val="autoZero"/>
        <c:crossBetween val="between"/>
      </c:valAx>
    </c:plotArea>
    <c:legend>
      <c:legendPos val="r"/>
      <c:layout/>
    </c:legend>
    <c:plotVisOnly val="1"/>
  </c:chart>
  <c:txPr>
    <a:bodyPr/>
    <a:lstStyle/>
    <a:p>
      <a:pPr>
        <a:defRPr sz="14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style val="39"/>
  <c:chart>
    <c:view3D>
      <c:perspective val="30"/>
    </c:view3D>
    <c:plotArea>
      <c:layout/>
      <c:bar3DChart>
        <c:barDir val="col"/>
        <c:grouping val="standard"/>
        <c:ser>
          <c:idx val="0"/>
          <c:order val="0"/>
          <c:tx>
            <c:strRef>
              <c:f>Лист1!$B$1</c:f>
              <c:strCache>
                <c:ptCount val="1"/>
                <c:pt idx="0">
                  <c:v>не спортсмени</c:v>
                </c:pt>
              </c:strCache>
            </c:strRef>
          </c:tx>
          <c:cat>
            <c:strRef>
              <c:f>Лист1!$A$2:$A$3</c:f>
              <c:strCache>
                <c:ptCount val="2"/>
                <c:pt idx="0">
                  <c:v>статична напруга</c:v>
                </c:pt>
                <c:pt idx="1">
                  <c:v>динамічна напруга</c:v>
                </c:pt>
              </c:strCache>
            </c:strRef>
          </c:cat>
          <c:val>
            <c:numRef>
              <c:f>Лист1!$B$2:$B$3</c:f>
              <c:numCache>
                <c:formatCode>General</c:formatCode>
                <c:ptCount val="2"/>
                <c:pt idx="0">
                  <c:v>44.5</c:v>
                </c:pt>
                <c:pt idx="1">
                  <c:v>50.3</c:v>
                </c:pt>
              </c:numCache>
            </c:numRef>
          </c:val>
        </c:ser>
        <c:ser>
          <c:idx val="1"/>
          <c:order val="1"/>
          <c:tx>
            <c:strRef>
              <c:f>Лист1!$C$1</c:f>
              <c:strCache>
                <c:ptCount val="1"/>
                <c:pt idx="0">
                  <c:v>спортсмени</c:v>
                </c:pt>
              </c:strCache>
            </c:strRef>
          </c:tx>
          <c:cat>
            <c:strRef>
              <c:f>Лист1!$A$2:$A$3</c:f>
              <c:strCache>
                <c:ptCount val="2"/>
                <c:pt idx="0">
                  <c:v>статична напруга</c:v>
                </c:pt>
                <c:pt idx="1">
                  <c:v>динамічна напруга</c:v>
                </c:pt>
              </c:strCache>
            </c:strRef>
          </c:cat>
          <c:val>
            <c:numRef>
              <c:f>Лист1!$C$2:$C$3</c:f>
              <c:numCache>
                <c:formatCode>General</c:formatCode>
                <c:ptCount val="2"/>
                <c:pt idx="0">
                  <c:v>93.5</c:v>
                </c:pt>
                <c:pt idx="1">
                  <c:v>164</c:v>
                </c:pt>
              </c:numCache>
            </c:numRef>
          </c:val>
        </c:ser>
        <c:shape val="box"/>
        <c:axId val="70978176"/>
        <c:axId val="70988160"/>
        <c:axId val="98664896"/>
      </c:bar3DChart>
      <c:catAx>
        <c:axId val="70978176"/>
        <c:scaling>
          <c:orientation val="minMax"/>
        </c:scaling>
        <c:axPos val="b"/>
        <c:tickLblPos val="nextTo"/>
        <c:crossAx val="70988160"/>
        <c:crosses val="autoZero"/>
        <c:auto val="1"/>
        <c:lblAlgn val="ctr"/>
        <c:lblOffset val="100"/>
      </c:catAx>
      <c:valAx>
        <c:axId val="70988160"/>
        <c:scaling>
          <c:orientation val="minMax"/>
        </c:scaling>
        <c:axPos val="l"/>
        <c:majorGridlines/>
        <c:title>
          <c:tx>
            <c:rich>
              <a:bodyPr rot="0" vert="horz"/>
              <a:lstStyle/>
              <a:p>
                <a:pPr>
                  <a:defRPr/>
                </a:pPr>
                <a:r>
                  <a:rPr lang="ru-RU" dirty="0" smtClean="0"/>
                  <a:t>Час, с</a:t>
                </a:r>
                <a:endParaRPr lang="ru-RU" dirty="0"/>
              </a:p>
            </c:rich>
          </c:tx>
          <c:layout>
            <c:manualLayout>
              <c:xMode val="edge"/>
              <c:yMode val="edge"/>
              <c:x val="9.7809249538252208E-2"/>
              <c:y val="3.7150662345770066E-2"/>
            </c:manualLayout>
          </c:layout>
        </c:title>
        <c:numFmt formatCode="General" sourceLinked="1"/>
        <c:tickLblPos val="nextTo"/>
        <c:crossAx val="70978176"/>
        <c:crosses val="autoZero"/>
        <c:crossBetween val="between"/>
      </c:valAx>
      <c:serAx>
        <c:axId val="98664896"/>
        <c:scaling>
          <c:orientation val="minMax"/>
        </c:scaling>
        <c:axPos val="b"/>
        <c:tickLblPos val="nextTo"/>
        <c:crossAx val="70988160"/>
        <c:crosses val="autoZero"/>
      </c:serAx>
    </c:plotArea>
    <c:legend>
      <c:legendPos val="r"/>
      <c:layout/>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34"/>
  <c:chart>
    <c:plotArea>
      <c:layout/>
      <c:lineChart>
        <c:grouping val="standard"/>
        <c:ser>
          <c:idx val="0"/>
          <c:order val="0"/>
          <c:tx>
            <c:strRef>
              <c:f>Лист1!$B$1</c:f>
              <c:strCache>
                <c:ptCount val="1"/>
                <c:pt idx="0">
                  <c:v>н.с. (систола)</c:v>
                </c:pt>
              </c:strCache>
            </c:strRef>
          </c:tx>
          <c:marker>
            <c:symbol val="none"/>
          </c:marker>
          <c:cat>
            <c:strRef>
              <c:f>Лист1!$A$2:$A$3</c:f>
              <c:strCache>
                <c:ptCount val="2"/>
                <c:pt idx="0">
                  <c:v>до вправ</c:v>
                </c:pt>
                <c:pt idx="1">
                  <c:v>після вправ</c:v>
                </c:pt>
              </c:strCache>
            </c:strRef>
          </c:cat>
          <c:val>
            <c:numRef>
              <c:f>Лист1!$B$2:$B$3</c:f>
              <c:numCache>
                <c:formatCode>General</c:formatCode>
                <c:ptCount val="2"/>
                <c:pt idx="0">
                  <c:v>106</c:v>
                </c:pt>
                <c:pt idx="1">
                  <c:v>134</c:v>
                </c:pt>
              </c:numCache>
            </c:numRef>
          </c:val>
        </c:ser>
        <c:ser>
          <c:idx val="1"/>
          <c:order val="1"/>
          <c:tx>
            <c:strRef>
              <c:f>Лист1!$C$1</c:f>
              <c:strCache>
                <c:ptCount val="1"/>
                <c:pt idx="0">
                  <c:v>с.(систола)</c:v>
                </c:pt>
              </c:strCache>
            </c:strRef>
          </c:tx>
          <c:marker>
            <c:symbol val="none"/>
          </c:marker>
          <c:cat>
            <c:strRef>
              <c:f>Лист1!$A$2:$A$3</c:f>
              <c:strCache>
                <c:ptCount val="2"/>
                <c:pt idx="0">
                  <c:v>до вправ</c:v>
                </c:pt>
                <c:pt idx="1">
                  <c:v>після вправ</c:v>
                </c:pt>
              </c:strCache>
            </c:strRef>
          </c:cat>
          <c:val>
            <c:numRef>
              <c:f>Лист1!$C$2:$C$3</c:f>
              <c:numCache>
                <c:formatCode>General</c:formatCode>
                <c:ptCount val="2"/>
                <c:pt idx="0">
                  <c:v>113</c:v>
                </c:pt>
                <c:pt idx="1">
                  <c:v>130</c:v>
                </c:pt>
              </c:numCache>
            </c:numRef>
          </c:val>
        </c:ser>
        <c:ser>
          <c:idx val="2"/>
          <c:order val="2"/>
          <c:tx>
            <c:strRef>
              <c:f>Лист1!$D$1</c:f>
              <c:strCache>
                <c:ptCount val="1"/>
                <c:pt idx="0">
                  <c:v>н.с. (діастола)</c:v>
                </c:pt>
              </c:strCache>
            </c:strRef>
          </c:tx>
          <c:marker>
            <c:symbol val="none"/>
          </c:marker>
          <c:cat>
            <c:strRef>
              <c:f>Лист1!$A$2:$A$3</c:f>
              <c:strCache>
                <c:ptCount val="2"/>
                <c:pt idx="0">
                  <c:v>до вправ</c:v>
                </c:pt>
                <c:pt idx="1">
                  <c:v>після вправ</c:v>
                </c:pt>
              </c:strCache>
            </c:strRef>
          </c:cat>
          <c:val>
            <c:numRef>
              <c:f>Лист1!$D$2:$D$3</c:f>
              <c:numCache>
                <c:formatCode>General</c:formatCode>
                <c:ptCount val="2"/>
                <c:pt idx="0">
                  <c:v>72</c:v>
                </c:pt>
                <c:pt idx="1">
                  <c:v>75</c:v>
                </c:pt>
              </c:numCache>
            </c:numRef>
          </c:val>
        </c:ser>
        <c:ser>
          <c:idx val="3"/>
          <c:order val="3"/>
          <c:tx>
            <c:strRef>
              <c:f>Лист1!$E$1</c:f>
              <c:strCache>
                <c:ptCount val="1"/>
                <c:pt idx="0">
                  <c:v>с. (діастола)</c:v>
                </c:pt>
              </c:strCache>
            </c:strRef>
          </c:tx>
          <c:marker>
            <c:symbol val="none"/>
          </c:marker>
          <c:cat>
            <c:strRef>
              <c:f>Лист1!$A$2:$A$3</c:f>
              <c:strCache>
                <c:ptCount val="2"/>
                <c:pt idx="0">
                  <c:v>до вправ</c:v>
                </c:pt>
                <c:pt idx="1">
                  <c:v>після вправ</c:v>
                </c:pt>
              </c:strCache>
            </c:strRef>
          </c:cat>
          <c:val>
            <c:numRef>
              <c:f>Лист1!$E$2:$E$3</c:f>
              <c:numCache>
                <c:formatCode>General</c:formatCode>
                <c:ptCount val="2"/>
                <c:pt idx="0">
                  <c:v>65</c:v>
                </c:pt>
                <c:pt idx="1">
                  <c:v>71</c:v>
                </c:pt>
              </c:numCache>
            </c:numRef>
          </c:val>
        </c:ser>
        <c:marker val="1"/>
        <c:axId val="48730880"/>
        <c:axId val="48732416"/>
      </c:lineChart>
      <c:catAx>
        <c:axId val="48730880"/>
        <c:scaling>
          <c:orientation val="minMax"/>
        </c:scaling>
        <c:axPos val="b"/>
        <c:tickLblPos val="nextTo"/>
        <c:crossAx val="48732416"/>
        <c:crosses val="autoZero"/>
        <c:auto val="1"/>
        <c:lblAlgn val="ctr"/>
        <c:lblOffset val="100"/>
      </c:catAx>
      <c:valAx>
        <c:axId val="48732416"/>
        <c:scaling>
          <c:orientation val="minMax"/>
        </c:scaling>
        <c:axPos val="l"/>
        <c:majorGridlines/>
        <c:title>
          <c:tx>
            <c:rich>
              <a:bodyPr rot="0" vert="horz"/>
              <a:lstStyle/>
              <a:p>
                <a:pPr>
                  <a:defRPr/>
                </a:pPr>
                <a:r>
                  <a:rPr lang="ru-RU" dirty="0" smtClean="0"/>
                  <a:t>Мм </a:t>
                </a:r>
                <a:r>
                  <a:rPr lang="ru-RU" dirty="0" err="1" smtClean="0"/>
                  <a:t>рт.ст</a:t>
                </a:r>
                <a:r>
                  <a:rPr lang="ru-RU" dirty="0" smtClean="0"/>
                  <a:t>.</a:t>
                </a:r>
                <a:endParaRPr lang="ru-RU" dirty="0"/>
              </a:p>
            </c:rich>
          </c:tx>
          <c:layout>
            <c:manualLayout>
              <c:xMode val="edge"/>
              <c:yMode val="edge"/>
              <c:x val="1.1870904382201996E-2"/>
              <c:y val="1.3308769868423583E-2"/>
            </c:manualLayout>
          </c:layout>
        </c:title>
        <c:numFmt formatCode="General" sourceLinked="1"/>
        <c:tickLblPos val="nextTo"/>
        <c:crossAx val="48730880"/>
        <c:crosses val="autoZero"/>
        <c:crossBetween val="between"/>
      </c:valAx>
    </c:plotArea>
    <c:legend>
      <c:legendPos val="r"/>
      <c:layout/>
    </c:legend>
    <c:plotVisOnly val="1"/>
  </c:chart>
  <c:txPr>
    <a:bodyPr/>
    <a:lstStyle/>
    <a:p>
      <a:pPr>
        <a:defRPr sz="1800"/>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69E8D1-A29D-444E-9003-41763DA79DF1}" type="datetimeFigureOut">
              <a:rPr lang="ru-RU" smtClean="0"/>
              <a:pPr/>
              <a:t>28.06.2015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7D433A-3B1E-43A8-979D-735AE235C07C}" type="slidenum">
              <a:rPr lang="ru-RU" smtClean="0"/>
              <a:pPr/>
              <a:t>‹#›</a:t>
            </a:fld>
            <a:endParaRPr lang="ru-RU"/>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3F2CD2-68E8-4EF3-8FA5-ED0D8E156337}" type="datetimeFigureOut">
              <a:rPr lang="ru-RU" smtClean="0"/>
              <a:pPr/>
              <a:t>28.06.2015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B67EB-1607-4C28-954D-6C5D77896C40}" type="slidenum">
              <a:rPr lang="ru-RU" smtClean="0"/>
              <a:pPr/>
              <a:t>‹#›</a:t>
            </a:fld>
            <a:endParaRPr lang="ru-RU"/>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BAB67EB-1607-4C28-954D-6C5D77896C40}" type="slidenum">
              <a:rPr lang="ru-RU" smtClean="0"/>
              <a:pPr/>
              <a:t>3</a:t>
            </a:fld>
            <a:endParaRPr lang="ru-RU"/>
          </a:p>
        </p:txBody>
      </p:sp>
      <p:sp>
        <p:nvSpPr>
          <p:cNvPr id="5" name="Нижний колонтитул 4"/>
          <p:cNvSpPr>
            <a:spLocks noGrp="1"/>
          </p:cNvSpPr>
          <p:nvPr>
            <p:ph type="ftr" sz="quarter" idx="1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ижний колонтитул 3"/>
          <p:cNvSpPr>
            <a:spLocks noGrp="1"/>
          </p:cNvSpPr>
          <p:nvPr>
            <p:ph type="ft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BBAB67EB-1607-4C28-954D-6C5D77896C4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73F4B94-156B-4D98-ADC9-827179F9D98A}" type="datetime1">
              <a:rPr lang="ru-RU" smtClean="0"/>
              <a:pPr/>
              <a:t>28.06.2015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004F03-F5F1-41E0-A44F-DD5E9B003518}" type="datetime1">
              <a:rPr lang="ru-RU" smtClean="0"/>
              <a:pPr/>
              <a:t>28.06.2015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D3036A-13E8-46A3-BDF2-0E3867738F0F}" type="datetime1">
              <a:rPr lang="ru-RU" smtClean="0"/>
              <a:pPr/>
              <a:t>28.06.2015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98F807-31CA-484B-B637-BEF67F227919}" type="datetime1">
              <a:rPr lang="ru-RU" smtClean="0"/>
              <a:pPr/>
              <a:t>28.06.2015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BB2802-3704-42E7-BAB4-AAA521439F42}" type="datetime1">
              <a:rPr lang="ru-RU" smtClean="0"/>
              <a:pPr/>
              <a:t>28.06.2015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BC18B3-3ED4-4C27-8C3B-2C81E42B80A1}" type="datetime1">
              <a:rPr lang="ru-RU" smtClean="0"/>
              <a:pPr/>
              <a:t>28.06.2015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1EC450-0F45-4A72-B816-7D8D8C02A54E}" type="datetime1">
              <a:rPr lang="ru-RU" smtClean="0"/>
              <a:pPr/>
              <a:t>28.06.2015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C398718-64EF-470F-A9B8-A42733E934B1}" type="datetime1">
              <a:rPr lang="ru-RU" smtClean="0"/>
              <a:pPr/>
              <a:t>28.06.2015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05199F-A4F0-4DEA-80AF-B70F5D62AABE}" type="datetime1">
              <a:rPr lang="ru-RU" smtClean="0"/>
              <a:pPr/>
              <a:t>28.06.2015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90A000E-D74E-4DA6-8725-CF087C3DB5CB}" type="datetime1">
              <a:rPr lang="ru-RU" smtClean="0"/>
              <a:pPr/>
              <a:t>28.06.2015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2CE2B4-BBC9-4CF2-A079-BD855BEB0F52}" type="datetime1">
              <a:rPr lang="ru-RU" smtClean="0"/>
              <a:pPr/>
              <a:t>28.06.2015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4D179-A19F-4404-A0CE-EDF96457562C}" type="datetime1">
              <a:rPr lang="ru-RU" smtClean="0"/>
              <a:pPr/>
              <a:t>28.06.2015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heel spokes="8"/>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solidFill>
            <a:schemeClr val="tx1">
              <a:lumMod val="50000"/>
              <a:lumOff val="50000"/>
              <a:alpha val="76000"/>
            </a:schemeClr>
          </a:solidFill>
        </p:spPr>
        <p:txBody>
          <a:bodyPr>
            <a:normAutofit fontScale="90000"/>
          </a:bodyPr>
          <a:lstStyle/>
          <a:p>
            <a:r>
              <a:rPr lang="uk-UA" b="1" dirty="0" smtClean="0"/>
              <a:t>Вплив фізичних вправ на кровоносну та дихальну систему</a:t>
            </a:r>
            <a:endParaRPr lang="ru-RU" b="1" dirty="0"/>
          </a:p>
        </p:txBody>
      </p:sp>
      <p:sp>
        <p:nvSpPr>
          <p:cNvPr id="3" name="Подзаголовок 2"/>
          <p:cNvSpPr>
            <a:spLocks noGrp="1"/>
          </p:cNvSpPr>
          <p:nvPr>
            <p:ph type="subTitle" idx="1"/>
          </p:nvPr>
        </p:nvSpPr>
        <p:spPr>
          <a:xfrm>
            <a:off x="683568" y="3573016"/>
            <a:ext cx="7776864" cy="1752600"/>
          </a:xfrm>
          <a:solidFill>
            <a:schemeClr val="tx1">
              <a:lumMod val="50000"/>
              <a:lumOff val="50000"/>
              <a:alpha val="76000"/>
            </a:schemeClr>
          </a:solidFill>
        </p:spPr>
        <p:txBody>
          <a:bodyPr/>
          <a:lstStyle/>
          <a:p>
            <a:r>
              <a:rPr lang="uk-UA" dirty="0" smtClean="0">
                <a:solidFill>
                  <a:schemeClr val="tx1">
                    <a:lumMod val="85000"/>
                    <a:lumOff val="15000"/>
                  </a:schemeClr>
                </a:solidFill>
              </a:rPr>
              <a:t>Виконали: Бондаренко Георгій, Закревський Кирило</a:t>
            </a:r>
            <a:r>
              <a:rPr lang="ru-RU" dirty="0" smtClean="0">
                <a:solidFill>
                  <a:schemeClr val="tx1">
                    <a:lumMod val="85000"/>
                    <a:lumOff val="15000"/>
                  </a:schemeClr>
                </a:solidFill>
              </a:rPr>
              <a:t>, </a:t>
            </a:r>
            <a:r>
              <a:rPr lang="uk-UA" dirty="0" smtClean="0">
                <a:solidFill>
                  <a:schemeClr val="tx1">
                    <a:lumMod val="85000"/>
                    <a:lumOff val="15000"/>
                  </a:schemeClr>
                </a:solidFill>
              </a:rPr>
              <a:t>Козир Ірина, </a:t>
            </a:r>
            <a:r>
              <a:rPr lang="uk-UA" dirty="0" err="1" smtClean="0">
                <a:solidFill>
                  <a:schemeClr val="tx1">
                    <a:lumMod val="85000"/>
                    <a:lumOff val="15000"/>
                  </a:schemeClr>
                </a:solidFill>
              </a:rPr>
              <a:t>Фішензон</a:t>
            </a:r>
            <a:r>
              <a:rPr lang="uk-UA" dirty="0" smtClean="0">
                <a:solidFill>
                  <a:schemeClr val="tx1">
                    <a:lumMod val="85000"/>
                    <a:lumOff val="15000"/>
                  </a:schemeClr>
                </a:solidFill>
              </a:rPr>
              <a:t> Ілля.</a:t>
            </a:r>
            <a:endParaRPr lang="ru-RU" dirty="0">
              <a:solidFill>
                <a:schemeClr val="tx1">
                  <a:lumMod val="85000"/>
                  <a:lumOff val="15000"/>
                </a:schemeClr>
              </a:solidFill>
            </a:endParaRPr>
          </a:p>
        </p:txBody>
      </p:sp>
      <p:sp>
        <p:nvSpPr>
          <p:cNvPr id="5122" name="AutoShape 2" descr="http://www.medclub.ru/img/work/catalog/a_4107_383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4" name="AutoShape 4" descr="http://www.medclub.ru/img/work/catalog/a_4107_383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6" name="AutoShape 6" descr="http://sportmassag.ru/userfiles/muscle-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Методи дослідження</a:t>
            </a:r>
            <a:endParaRPr lang="ru-RU" b="1" dirty="0"/>
          </a:p>
        </p:txBody>
      </p:sp>
      <p:sp>
        <p:nvSpPr>
          <p:cNvPr id="3" name="Содержимое 2"/>
          <p:cNvSpPr>
            <a:spLocks noGrp="1"/>
          </p:cNvSpPr>
          <p:nvPr>
            <p:ph idx="1"/>
          </p:nvPr>
        </p:nvSpPr>
        <p:spPr>
          <a:solidFill>
            <a:schemeClr val="tx1">
              <a:lumMod val="50000"/>
              <a:lumOff val="50000"/>
              <a:alpha val="40000"/>
            </a:schemeClr>
          </a:solidFill>
        </p:spPr>
        <p:txBody>
          <a:bodyPr/>
          <a:lstStyle/>
          <a:p>
            <a:pPr>
              <a:buNone/>
            </a:pPr>
            <a:r>
              <a:rPr lang="uk-UA" dirty="0" smtClean="0"/>
              <a:t>	Нами були досліджені наступні параметри :</a:t>
            </a:r>
          </a:p>
          <a:p>
            <a:r>
              <a:rPr lang="uk-UA" dirty="0" smtClean="0"/>
              <a:t>Частота серцебиття;</a:t>
            </a:r>
          </a:p>
          <a:p>
            <a:r>
              <a:rPr lang="uk-UA" dirty="0" smtClean="0"/>
              <a:t>Артеріальний тиск;</a:t>
            </a:r>
          </a:p>
          <a:p>
            <a:r>
              <a:rPr lang="uk-UA" dirty="0" smtClean="0"/>
              <a:t>Життєва ємність легень;</a:t>
            </a:r>
          </a:p>
          <a:p>
            <a:r>
              <a:rPr lang="uk-UA" dirty="0" smtClean="0"/>
              <a:t>Швидкість втоми м’язів при різних видах їх роботи.</a:t>
            </a:r>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Частота серцебиття</a:t>
            </a:r>
            <a:endParaRPr lang="ru-RU" b="1" dirty="0"/>
          </a:p>
        </p:txBody>
      </p:sp>
      <p:pic>
        <p:nvPicPr>
          <p:cNvPr id="6" name="Содержимое 5" descr="SAM_1164.JPG"/>
          <p:cNvPicPr>
            <a:picLocks noGrp="1" noChangeAspect="1"/>
          </p:cNvPicPr>
          <p:nvPr>
            <p:ph idx="1"/>
          </p:nvPr>
        </p:nvPicPr>
        <p:blipFill>
          <a:blip r:embed="rId3" cstate="print"/>
          <a:stretch>
            <a:fillRect/>
          </a:stretch>
        </p:blipFill>
        <p:spPr>
          <a:xfrm>
            <a:off x="683568" y="1412776"/>
            <a:ext cx="7552839" cy="4248472"/>
          </a:xfrm>
          <a:prstGeom prst="rect">
            <a:avLst/>
          </a:prstGeom>
          <a:ln>
            <a:noFill/>
          </a:ln>
          <a:effectLst>
            <a:outerShdw blurRad="292100" dist="139700" dir="2700000" algn="tl" rotWithShape="0">
              <a:srgbClr val="333333">
                <a:alpha val="65000"/>
              </a:srgbClr>
            </a:outerShdw>
          </a:effectLst>
        </p:spPr>
      </p:pic>
      <p:sp>
        <p:nvSpPr>
          <p:cNvPr id="4" name="Номер слайда 3"/>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Життєва ємність легень (ЖЄЛ)</a:t>
            </a:r>
            <a:endParaRPr lang="ru-RU" b="1" dirty="0"/>
          </a:p>
        </p:txBody>
      </p:sp>
      <p:pic>
        <p:nvPicPr>
          <p:cNvPr id="6" name="Содержимое 5" descr="SAM_1171.JPG"/>
          <p:cNvPicPr>
            <a:picLocks noGrp="1" noChangeAspect="1"/>
          </p:cNvPicPr>
          <p:nvPr>
            <p:ph idx="1"/>
          </p:nvPr>
        </p:nvPicPr>
        <p:blipFill>
          <a:blip r:embed="rId3" cstate="print"/>
          <a:stretch>
            <a:fillRect/>
          </a:stretch>
        </p:blipFill>
        <p:spPr>
          <a:xfrm>
            <a:off x="548922" y="1600200"/>
            <a:ext cx="8046156" cy="4525963"/>
          </a:xfrm>
          <a:prstGeom prst="rect">
            <a:avLst/>
          </a:prstGeom>
          <a:ln>
            <a:noFill/>
          </a:ln>
          <a:effectLst>
            <a:outerShdw blurRad="292100" dist="139700" dir="2700000" algn="tl" rotWithShape="0">
              <a:srgbClr val="333333">
                <a:alpha val="65000"/>
              </a:srgbClr>
            </a:outerShdw>
          </a:effectLst>
        </p:spPr>
      </p:pic>
      <p:sp>
        <p:nvSpPr>
          <p:cNvPr id="4" name="Номер слайда 3"/>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transition spd="med">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Артеріальний тиск</a:t>
            </a:r>
            <a:endParaRPr lang="ru-RU" b="1"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13</a:t>
            </a:fld>
            <a:endParaRPr lang="ru-RU"/>
          </a:p>
        </p:txBody>
      </p:sp>
      <p:pic>
        <p:nvPicPr>
          <p:cNvPr id="8" name="Содержимое 7" descr="SAM_1167.JPG"/>
          <p:cNvPicPr>
            <a:picLocks noGrp="1" noChangeAspect="1"/>
          </p:cNvPicPr>
          <p:nvPr>
            <p:ph idx="1"/>
          </p:nvPr>
        </p:nvPicPr>
        <p:blipFill>
          <a:blip r:embed="rId3" cstate="print"/>
          <a:stretch>
            <a:fillRect/>
          </a:stretch>
        </p:blipFill>
        <p:spPr>
          <a:xfrm>
            <a:off x="548922" y="1600200"/>
            <a:ext cx="8046156"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Швидкість втоми м’язів</a:t>
            </a:r>
            <a:endParaRPr lang="ru-RU" b="1" dirty="0"/>
          </a:p>
        </p:txBody>
      </p:sp>
      <p:pic>
        <p:nvPicPr>
          <p:cNvPr id="6" name="Содержимое 5" descr="SAM_1163.JPG"/>
          <p:cNvPicPr>
            <a:picLocks noGrp="1" noChangeAspect="1"/>
          </p:cNvPicPr>
          <p:nvPr>
            <p:ph idx="1"/>
          </p:nvPr>
        </p:nvPicPr>
        <p:blipFill>
          <a:blip r:embed="rId3" cstate="print"/>
          <a:stretch>
            <a:fillRect/>
          </a:stretch>
        </p:blipFill>
        <p:spPr>
          <a:xfrm>
            <a:off x="548922" y="1600200"/>
            <a:ext cx="8046156" cy="4525963"/>
          </a:xfrm>
          <a:prstGeom prst="rect">
            <a:avLst/>
          </a:prstGeom>
          <a:ln>
            <a:noFill/>
          </a:ln>
          <a:effectLst>
            <a:outerShdw blurRad="292100" dist="139700" dir="2700000" algn="tl" rotWithShape="0">
              <a:srgbClr val="333333">
                <a:alpha val="65000"/>
              </a:srgbClr>
            </a:outerShdw>
          </a:effectLst>
        </p:spPr>
      </p:pic>
      <p:sp>
        <p:nvSpPr>
          <p:cNvPr id="4" name="Номер слайда 3"/>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 Результати дослідження</a:t>
            </a:r>
            <a:endParaRPr lang="ru-RU" b="1"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15</a:t>
            </a:fld>
            <a:endParaRPr lang="ru-RU"/>
          </a:p>
        </p:txBody>
      </p:sp>
      <p:graphicFrame>
        <p:nvGraphicFramePr>
          <p:cNvPr id="6" name="Таблица 5"/>
          <p:cNvGraphicFramePr>
            <a:graphicFrameLocks noGrp="1"/>
          </p:cNvGraphicFramePr>
          <p:nvPr/>
        </p:nvGraphicFramePr>
        <p:xfrm>
          <a:off x="179513" y="2420890"/>
          <a:ext cx="8784976" cy="3295226"/>
        </p:xfrm>
        <a:graphic>
          <a:graphicData uri="http://schemas.openxmlformats.org/drawingml/2006/table">
            <a:tbl>
              <a:tblPr>
                <a:tableStyleId>{D7AC3CCA-C797-4891-BE02-D94E43425B78}</a:tableStyleId>
              </a:tblPr>
              <a:tblGrid>
                <a:gridCol w="1045124"/>
                <a:gridCol w="1075775"/>
                <a:gridCol w="1302574"/>
                <a:gridCol w="1484424"/>
                <a:gridCol w="1930876"/>
                <a:gridCol w="1946203"/>
              </a:tblGrid>
              <a:tr h="576062">
                <a:tc gridSpan="2">
                  <a:txBody>
                    <a:bodyPr/>
                    <a:lstStyle/>
                    <a:p>
                      <a:pPr algn="l">
                        <a:lnSpc>
                          <a:spcPct val="115000"/>
                        </a:lnSpc>
                        <a:spcAft>
                          <a:spcPts val="0"/>
                        </a:spcAft>
                      </a:pPr>
                      <a:r>
                        <a:rPr lang="uk-UA" sz="1800" b="1" dirty="0" smtClean="0"/>
                        <a:t>ЖЄЛ, л</a:t>
                      </a:r>
                      <a:endParaRPr lang="uk-UA" sz="1800" b="1" dirty="0">
                        <a:latin typeface="Calibri"/>
                        <a:ea typeface="Calibri"/>
                        <a:cs typeface="Times New Roman"/>
                      </a:endParaRPr>
                    </a:p>
                  </a:txBody>
                  <a:tcPr marL="68580" marR="68580" marT="0" marB="0" anchor="b"/>
                </a:tc>
                <a:tc hMerge="1">
                  <a:txBody>
                    <a:bodyPr/>
                    <a:lstStyle/>
                    <a:p>
                      <a:endParaRPr lang="ru-RU"/>
                    </a:p>
                  </a:txBody>
                  <a:tcPr/>
                </a:tc>
                <a:tc gridSpan="2">
                  <a:txBody>
                    <a:bodyPr/>
                    <a:lstStyle/>
                    <a:p>
                      <a:pPr algn="just">
                        <a:lnSpc>
                          <a:spcPct val="115000"/>
                        </a:lnSpc>
                        <a:spcAft>
                          <a:spcPts val="0"/>
                        </a:spcAft>
                      </a:pPr>
                      <a:r>
                        <a:rPr lang="uk-UA" sz="1800" b="1" smtClean="0"/>
                        <a:t>Витривалість </a:t>
                      </a:r>
                      <a:r>
                        <a:rPr lang="uk-UA" sz="1800" b="1" noProof="0" smtClean="0"/>
                        <a:t>м'язів</a:t>
                      </a:r>
                      <a:endParaRPr lang="uk-UA" sz="1800" b="1" noProof="0" dirty="0">
                        <a:latin typeface="Calibri"/>
                        <a:ea typeface="Calibri"/>
                        <a:cs typeface="Times New Roman"/>
                      </a:endParaRPr>
                    </a:p>
                  </a:txBody>
                  <a:tcPr marL="68580" marR="68580" marT="0" marB="0" anchor="b"/>
                </a:tc>
                <a:tc hMerge="1">
                  <a:txBody>
                    <a:bodyPr/>
                    <a:lstStyle/>
                    <a:p>
                      <a:endParaRPr lang="ru-RU"/>
                    </a:p>
                  </a:txBody>
                  <a:tcPr/>
                </a:tc>
                <a:tc gridSpan="2">
                  <a:txBody>
                    <a:bodyPr/>
                    <a:lstStyle/>
                    <a:p>
                      <a:pPr algn="just">
                        <a:lnSpc>
                          <a:spcPct val="115000"/>
                        </a:lnSpc>
                        <a:spcAft>
                          <a:spcPts val="0"/>
                        </a:spcAft>
                      </a:pPr>
                      <a:r>
                        <a:rPr lang="uk-UA" sz="1800" b="1" dirty="0" smtClean="0"/>
                        <a:t>Тиск</a:t>
                      </a:r>
                      <a:endParaRPr lang="uk-UA" sz="1800" b="1" dirty="0">
                        <a:latin typeface="Calibri"/>
                        <a:ea typeface="Calibri"/>
                        <a:cs typeface="Times New Roman"/>
                      </a:endParaRPr>
                    </a:p>
                  </a:txBody>
                  <a:tcPr marL="68580" marR="68580" marT="0" marB="0" anchor="b"/>
                </a:tc>
                <a:tc hMerge="1">
                  <a:txBody>
                    <a:bodyPr/>
                    <a:lstStyle/>
                    <a:p>
                      <a:endParaRPr lang="ru-RU"/>
                    </a:p>
                  </a:txBody>
                  <a:tcPr/>
                </a:tc>
              </a:tr>
              <a:tr h="360040">
                <a:tc>
                  <a:txBody>
                    <a:bodyPr/>
                    <a:lstStyle/>
                    <a:p>
                      <a:pPr algn="just">
                        <a:lnSpc>
                          <a:spcPct val="115000"/>
                        </a:lnSpc>
                        <a:spcAft>
                          <a:spcPts val="0"/>
                        </a:spcAft>
                      </a:pPr>
                      <a:r>
                        <a:rPr lang="uk-UA" sz="1800" b="1" smtClean="0"/>
                        <a:t>стоячи</a:t>
                      </a:r>
                      <a:endParaRPr lang="uk-UA" sz="1800" b="1">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b="1" smtClean="0"/>
                        <a:t>сидячи</a:t>
                      </a:r>
                      <a:endParaRPr lang="uk-UA" sz="1800" b="1">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b="1" smtClean="0"/>
                        <a:t>статична</a:t>
                      </a:r>
                      <a:endParaRPr lang="uk-UA" sz="1800" b="1">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b="1" smtClean="0"/>
                        <a:t>динамічна</a:t>
                      </a:r>
                      <a:endParaRPr lang="uk-UA" sz="1800" b="1">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b="1" smtClean="0"/>
                        <a:t>до навантаження</a:t>
                      </a:r>
                      <a:endParaRPr lang="uk-UA" sz="1800" b="1">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b="1" smtClean="0"/>
                        <a:t>після навантаження</a:t>
                      </a:r>
                      <a:endParaRPr lang="uk-UA" sz="1800" b="1" dirty="0">
                        <a:latin typeface="Calibri"/>
                        <a:ea typeface="Calibri"/>
                        <a:cs typeface="Times New Roman"/>
                      </a:endParaRPr>
                    </a:p>
                  </a:txBody>
                  <a:tcPr marL="68580" marR="68580" marT="0" marB="0" anchor="b"/>
                </a:tc>
              </a:tr>
              <a:tr h="348038">
                <a:tc>
                  <a:txBody>
                    <a:bodyPr/>
                    <a:lstStyle/>
                    <a:p>
                      <a:pPr algn="just">
                        <a:lnSpc>
                          <a:spcPct val="115000"/>
                        </a:lnSpc>
                        <a:spcAft>
                          <a:spcPts val="0"/>
                        </a:spcAft>
                      </a:pPr>
                      <a:r>
                        <a:rPr lang="uk-UA" sz="1800" smtClean="0"/>
                        <a:t>3,2</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2,9</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smtClean="0"/>
                        <a:t>44</a:t>
                      </a:r>
                      <a:endParaRPr lang="uk-UA"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smtClean="0"/>
                        <a:t>51</a:t>
                      </a:r>
                      <a:endParaRPr lang="uk-UA"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127/78</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134/81</a:t>
                      </a:r>
                      <a:endParaRPr lang="uk-UA" sz="1800">
                        <a:latin typeface="Calibri"/>
                        <a:ea typeface="Calibri"/>
                        <a:cs typeface="Times New Roman"/>
                      </a:endParaRPr>
                    </a:p>
                  </a:txBody>
                  <a:tcPr marL="68580" marR="68580" marT="0" marB="0" anchor="b"/>
                </a:tc>
              </a:tr>
              <a:tr h="348038">
                <a:tc>
                  <a:txBody>
                    <a:bodyPr/>
                    <a:lstStyle/>
                    <a:p>
                      <a:pPr algn="just">
                        <a:lnSpc>
                          <a:spcPct val="115000"/>
                        </a:lnSpc>
                        <a:spcAft>
                          <a:spcPts val="0"/>
                        </a:spcAft>
                      </a:pPr>
                      <a:r>
                        <a:rPr lang="uk-UA" sz="1800" smtClean="0"/>
                        <a:t>4,1</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3,9</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smtClean="0"/>
                        <a:t>58</a:t>
                      </a:r>
                    </a:p>
                  </a:txBody>
                  <a:tcPr marL="68580" marR="68580" marT="0" marB="0" anchor="b"/>
                </a:tc>
                <a:tc>
                  <a:txBody>
                    <a:bodyPr/>
                    <a:lstStyle/>
                    <a:p>
                      <a:pPr algn="just">
                        <a:lnSpc>
                          <a:spcPct val="115000"/>
                        </a:lnSpc>
                        <a:spcAft>
                          <a:spcPts val="0"/>
                        </a:spcAft>
                      </a:pPr>
                      <a:r>
                        <a:rPr lang="uk-UA" sz="1800" dirty="0" smtClean="0"/>
                        <a:t>66</a:t>
                      </a:r>
                      <a:endParaRPr lang="uk-UA"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115/66</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150/71</a:t>
                      </a:r>
                      <a:endParaRPr lang="uk-UA" sz="1800">
                        <a:latin typeface="Calibri"/>
                        <a:ea typeface="Calibri"/>
                        <a:cs typeface="Times New Roman"/>
                      </a:endParaRPr>
                    </a:p>
                  </a:txBody>
                  <a:tcPr marL="68580" marR="68580" marT="0" marB="0" anchor="b"/>
                </a:tc>
              </a:tr>
              <a:tr h="348038">
                <a:tc>
                  <a:txBody>
                    <a:bodyPr/>
                    <a:lstStyle/>
                    <a:p>
                      <a:pPr algn="just">
                        <a:lnSpc>
                          <a:spcPct val="115000"/>
                        </a:lnSpc>
                        <a:spcAft>
                          <a:spcPts val="0"/>
                        </a:spcAft>
                      </a:pPr>
                      <a:r>
                        <a:rPr lang="uk-UA" sz="1800" smtClean="0"/>
                        <a:t>3,7</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3,5</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68</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113</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96/54</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98/55</a:t>
                      </a:r>
                      <a:endParaRPr lang="uk-UA" sz="1800">
                        <a:latin typeface="Calibri"/>
                        <a:ea typeface="Calibri"/>
                        <a:cs typeface="Times New Roman"/>
                      </a:endParaRPr>
                    </a:p>
                  </a:txBody>
                  <a:tcPr marL="68580" marR="68580" marT="0" marB="0" anchor="b"/>
                </a:tc>
              </a:tr>
              <a:tr h="348038">
                <a:tc>
                  <a:txBody>
                    <a:bodyPr/>
                    <a:lstStyle/>
                    <a:p>
                      <a:pPr algn="just">
                        <a:lnSpc>
                          <a:spcPct val="115000"/>
                        </a:lnSpc>
                        <a:spcAft>
                          <a:spcPts val="0"/>
                        </a:spcAft>
                      </a:pPr>
                      <a:r>
                        <a:rPr lang="uk-UA" sz="1800" smtClean="0"/>
                        <a:t>4,1</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4</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40</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49</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125/75</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139/83</a:t>
                      </a:r>
                      <a:endParaRPr lang="uk-UA" sz="1800">
                        <a:latin typeface="Calibri"/>
                        <a:ea typeface="Calibri"/>
                        <a:cs typeface="Times New Roman"/>
                      </a:endParaRPr>
                    </a:p>
                  </a:txBody>
                  <a:tcPr marL="68580" marR="68580" marT="0" marB="0" anchor="b"/>
                </a:tc>
              </a:tr>
              <a:tr h="348038">
                <a:tc>
                  <a:txBody>
                    <a:bodyPr/>
                    <a:lstStyle/>
                    <a:p>
                      <a:pPr algn="just">
                        <a:lnSpc>
                          <a:spcPct val="115000"/>
                        </a:lnSpc>
                        <a:spcAft>
                          <a:spcPts val="0"/>
                        </a:spcAft>
                      </a:pPr>
                      <a:r>
                        <a:rPr lang="uk-UA" sz="1800" smtClean="0"/>
                        <a:t>2,8</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2,1</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51</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45</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103/56</a:t>
                      </a:r>
                      <a:endParaRPr lang="uk-UA" sz="180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135/77</a:t>
                      </a:r>
                      <a:endParaRPr lang="uk-UA" sz="1800">
                        <a:latin typeface="Calibri"/>
                        <a:ea typeface="Calibri"/>
                        <a:cs typeface="Times New Roman"/>
                      </a:endParaRPr>
                    </a:p>
                  </a:txBody>
                  <a:tcPr marL="68580" marR="68580" marT="0" marB="0" anchor="b"/>
                </a:tc>
              </a:tr>
              <a:tr h="348038">
                <a:tc>
                  <a:txBody>
                    <a:bodyPr/>
                    <a:lstStyle/>
                    <a:p>
                      <a:pPr algn="just">
                        <a:lnSpc>
                          <a:spcPct val="115000"/>
                        </a:lnSpc>
                        <a:spcAft>
                          <a:spcPts val="0"/>
                        </a:spcAft>
                      </a:pPr>
                      <a:r>
                        <a:rPr lang="uk-UA" sz="1800" smtClean="0"/>
                        <a:t>2,8</a:t>
                      </a:r>
                      <a:endParaRPr lang="uk-UA"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2,1</a:t>
                      </a:r>
                      <a:endParaRPr lang="uk-UA"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300</a:t>
                      </a:r>
                      <a:endParaRPr lang="uk-UA"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660</a:t>
                      </a:r>
                      <a:endParaRPr lang="uk-UA"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smtClean="0"/>
                        <a:t>109/58</a:t>
                      </a:r>
                      <a:endParaRPr lang="uk-UA"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smtClean="0"/>
                        <a:t>122/61</a:t>
                      </a:r>
                      <a:endParaRPr lang="uk-UA" sz="1800" dirty="0">
                        <a:latin typeface="Calibri"/>
                        <a:ea typeface="Calibri"/>
                        <a:cs typeface="Times New Roman"/>
                      </a:endParaRPr>
                    </a:p>
                  </a:txBody>
                  <a:tcPr marL="68580" marR="68580" marT="0" marB="0" anchor="b"/>
                </a:tc>
              </a:tr>
            </a:tbl>
          </a:graphicData>
        </a:graphic>
      </p:graphicFrame>
      <p:sp>
        <p:nvSpPr>
          <p:cNvPr id="3073" name="Rectangle 1"/>
          <p:cNvSpPr>
            <a:spLocks noChangeArrowheads="1"/>
          </p:cNvSpPr>
          <p:nvPr/>
        </p:nvSpPr>
        <p:spPr bwMode="auto">
          <a:xfrm>
            <a:off x="251520" y="1988840"/>
            <a:ext cx="853244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Таблиця Фізіологічних показників підлітків, які  займаються спортом.</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Результати дослідження</a:t>
            </a:r>
            <a:endParaRPr lang="ru-RU" b="1"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16</a:t>
            </a:fld>
            <a:endParaRPr lang="ru-RU"/>
          </a:p>
        </p:txBody>
      </p:sp>
      <p:graphicFrame>
        <p:nvGraphicFramePr>
          <p:cNvPr id="6" name="Таблица 5"/>
          <p:cNvGraphicFramePr>
            <a:graphicFrameLocks noGrp="1"/>
          </p:cNvGraphicFramePr>
          <p:nvPr/>
        </p:nvGraphicFramePr>
        <p:xfrm>
          <a:off x="323529" y="2204864"/>
          <a:ext cx="8568952" cy="3180182"/>
        </p:xfrm>
        <a:graphic>
          <a:graphicData uri="http://schemas.openxmlformats.org/drawingml/2006/table">
            <a:tbl>
              <a:tblPr>
                <a:tableStyleId>{D7AC3CCA-C797-4891-BE02-D94E43425B78}</a:tableStyleId>
              </a:tblPr>
              <a:tblGrid>
                <a:gridCol w="1117105"/>
                <a:gridCol w="1114420"/>
                <a:gridCol w="1341781"/>
                <a:gridCol w="1400858"/>
                <a:gridCol w="1797394"/>
                <a:gridCol w="1797394"/>
              </a:tblGrid>
              <a:tr h="576064">
                <a:tc gridSpan="2">
                  <a:txBody>
                    <a:bodyPr/>
                    <a:lstStyle/>
                    <a:p>
                      <a:pPr algn="just">
                        <a:lnSpc>
                          <a:spcPct val="115000"/>
                        </a:lnSpc>
                        <a:spcAft>
                          <a:spcPts val="0"/>
                        </a:spcAft>
                      </a:pPr>
                      <a:r>
                        <a:rPr lang="ru-RU" sz="1800" b="1" dirty="0" smtClean="0"/>
                        <a:t>ЖЄЛ,</a:t>
                      </a:r>
                      <a:r>
                        <a:rPr lang="ru-RU" sz="1800" b="1" baseline="0" dirty="0" smtClean="0"/>
                        <a:t> л</a:t>
                      </a:r>
                      <a:endParaRPr lang="ru-RU" sz="1800" b="1" dirty="0">
                        <a:latin typeface="+mn-lt"/>
                        <a:ea typeface="Calibri"/>
                        <a:cs typeface="Times New Roman"/>
                      </a:endParaRPr>
                    </a:p>
                  </a:txBody>
                  <a:tcPr marL="68580" marR="68580" marT="0" marB="0" anchor="b"/>
                </a:tc>
                <a:tc hMerge="1">
                  <a:txBody>
                    <a:bodyPr/>
                    <a:lstStyle/>
                    <a:p>
                      <a:pPr algn="just">
                        <a:lnSpc>
                          <a:spcPct val="115000"/>
                        </a:lnSpc>
                        <a:spcAft>
                          <a:spcPts val="0"/>
                        </a:spcAft>
                      </a:pPr>
                      <a:endParaRPr lang="ru-RU" sz="1800" b="1">
                        <a:latin typeface="+mn-lt"/>
                        <a:ea typeface="Calibri"/>
                        <a:cs typeface="Times New Roman"/>
                      </a:endParaRPr>
                    </a:p>
                  </a:txBody>
                  <a:tcPr marL="68580" marR="68580" marT="0" marB="0" anchor="b"/>
                </a:tc>
                <a:tc gridSpan="2">
                  <a:txBody>
                    <a:bodyPr/>
                    <a:lstStyle/>
                    <a:p>
                      <a:pPr algn="just">
                        <a:lnSpc>
                          <a:spcPct val="115000"/>
                        </a:lnSpc>
                        <a:spcAft>
                          <a:spcPts val="0"/>
                        </a:spcAft>
                      </a:pPr>
                      <a:r>
                        <a:rPr lang="ru-RU" sz="1800" b="1" dirty="0" err="1" smtClean="0"/>
                        <a:t>Витривалість</a:t>
                      </a:r>
                      <a:r>
                        <a:rPr lang="ru-RU" sz="1800" b="1" dirty="0" smtClean="0"/>
                        <a:t> </a:t>
                      </a:r>
                      <a:r>
                        <a:rPr lang="ru-RU" sz="1800" b="1" dirty="0" err="1" smtClean="0"/>
                        <a:t>м’язів</a:t>
                      </a:r>
                      <a:r>
                        <a:rPr lang="ru-RU" sz="1800" b="1" dirty="0" smtClean="0"/>
                        <a:t>, с </a:t>
                      </a:r>
                      <a:endParaRPr lang="ru-RU" sz="1800" b="1" dirty="0">
                        <a:latin typeface="+mn-lt"/>
                        <a:ea typeface="Calibri"/>
                        <a:cs typeface="Times New Roman"/>
                      </a:endParaRPr>
                    </a:p>
                  </a:txBody>
                  <a:tcPr marL="68580" marR="68580" marT="0" marB="0" anchor="b"/>
                </a:tc>
                <a:tc hMerge="1">
                  <a:txBody>
                    <a:bodyPr/>
                    <a:lstStyle/>
                    <a:p>
                      <a:pPr algn="just">
                        <a:lnSpc>
                          <a:spcPct val="115000"/>
                        </a:lnSpc>
                        <a:spcAft>
                          <a:spcPts val="0"/>
                        </a:spcAft>
                      </a:pPr>
                      <a:endParaRPr lang="ru-RU" sz="1800" b="1">
                        <a:latin typeface="+mn-lt"/>
                        <a:ea typeface="Calibri"/>
                        <a:cs typeface="Times New Roman"/>
                      </a:endParaRPr>
                    </a:p>
                  </a:txBody>
                  <a:tcPr marL="68580" marR="68580" marT="0" marB="0" anchor="b"/>
                </a:tc>
                <a:tc gridSpan="2">
                  <a:txBody>
                    <a:bodyPr/>
                    <a:lstStyle/>
                    <a:p>
                      <a:pPr algn="just">
                        <a:lnSpc>
                          <a:spcPct val="115000"/>
                        </a:lnSpc>
                        <a:spcAft>
                          <a:spcPts val="0"/>
                        </a:spcAft>
                      </a:pPr>
                      <a:r>
                        <a:rPr lang="ru-RU" sz="1800" b="1" dirty="0" err="1" smtClean="0"/>
                        <a:t>Тиск</a:t>
                      </a:r>
                      <a:r>
                        <a:rPr lang="ru-RU" sz="1800" b="1" baseline="0" dirty="0" smtClean="0"/>
                        <a:t>, мм </a:t>
                      </a:r>
                      <a:r>
                        <a:rPr lang="ru-RU" sz="1800" b="1" baseline="0" dirty="0" err="1" smtClean="0"/>
                        <a:t>рт.с</a:t>
                      </a:r>
                      <a:r>
                        <a:rPr lang="ru-RU" sz="1800" b="1" baseline="0" dirty="0" smtClean="0"/>
                        <a:t>.</a:t>
                      </a:r>
                      <a:endParaRPr lang="ru-RU" sz="1800" b="1" dirty="0">
                        <a:latin typeface="+mn-lt"/>
                        <a:ea typeface="Calibri"/>
                        <a:cs typeface="Times New Roman"/>
                      </a:endParaRPr>
                    </a:p>
                  </a:txBody>
                  <a:tcPr marL="68580" marR="68580" marT="0" marB="0" anchor="b"/>
                </a:tc>
                <a:tc hMerge="1">
                  <a:txBody>
                    <a:bodyPr/>
                    <a:lstStyle/>
                    <a:p>
                      <a:pPr algn="just">
                        <a:lnSpc>
                          <a:spcPct val="115000"/>
                        </a:lnSpc>
                        <a:spcAft>
                          <a:spcPts val="0"/>
                        </a:spcAft>
                      </a:pPr>
                      <a:endParaRPr lang="ru-RU" sz="1800" b="1" dirty="0">
                        <a:latin typeface="+mn-lt"/>
                        <a:ea typeface="Calibri"/>
                        <a:cs typeface="Times New Roman"/>
                      </a:endParaRPr>
                    </a:p>
                  </a:txBody>
                  <a:tcPr marL="68580" marR="68580" marT="0" marB="0" anchor="b"/>
                </a:tc>
              </a:tr>
              <a:tr h="711310">
                <a:tc>
                  <a:txBody>
                    <a:bodyPr/>
                    <a:lstStyle/>
                    <a:p>
                      <a:pPr algn="just">
                        <a:lnSpc>
                          <a:spcPct val="115000"/>
                        </a:lnSpc>
                        <a:spcAft>
                          <a:spcPts val="0"/>
                        </a:spcAft>
                      </a:pPr>
                      <a:r>
                        <a:rPr lang="ru-RU" sz="1800" dirty="0" smtClean="0"/>
                        <a:t>Стоячи</a:t>
                      </a:r>
                      <a:endParaRPr lang="ru-RU" sz="1800" dirty="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сидячи</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статична</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динамічна</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до навантаження</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dirty="0" err="1"/>
                        <a:t>після</a:t>
                      </a:r>
                      <a:r>
                        <a:rPr lang="ru-RU" sz="1800" dirty="0"/>
                        <a:t> </a:t>
                      </a:r>
                      <a:r>
                        <a:rPr lang="ru-RU" sz="1800" dirty="0" err="1"/>
                        <a:t>навантаження</a:t>
                      </a:r>
                      <a:endParaRPr lang="ru-RU" sz="1800" dirty="0">
                        <a:latin typeface="+mn-lt"/>
                        <a:ea typeface="Calibri"/>
                        <a:cs typeface="Times New Roman"/>
                      </a:endParaRPr>
                    </a:p>
                  </a:txBody>
                  <a:tcPr marL="68580" marR="68580" marT="0" marB="0" anchor="b"/>
                </a:tc>
              </a:tr>
              <a:tr h="312750">
                <a:tc>
                  <a:txBody>
                    <a:bodyPr/>
                    <a:lstStyle/>
                    <a:p>
                      <a:pPr algn="just">
                        <a:lnSpc>
                          <a:spcPct val="115000"/>
                        </a:lnSpc>
                        <a:spcAft>
                          <a:spcPts val="0"/>
                        </a:spcAft>
                      </a:pPr>
                      <a:r>
                        <a:rPr lang="ru-RU" sz="1800"/>
                        <a:t>3,5</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3</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64</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56</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107/62</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145/66</a:t>
                      </a:r>
                      <a:endParaRPr lang="ru-RU" sz="1800">
                        <a:latin typeface="+mn-lt"/>
                        <a:ea typeface="Calibri"/>
                        <a:cs typeface="Times New Roman"/>
                      </a:endParaRPr>
                    </a:p>
                  </a:txBody>
                  <a:tcPr marL="68580" marR="68580" marT="0" marB="0" anchor="b"/>
                </a:tc>
              </a:tr>
              <a:tr h="312750">
                <a:tc>
                  <a:txBody>
                    <a:bodyPr/>
                    <a:lstStyle/>
                    <a:p>
                      <a:pPr algn="just">
                        <a:lnSpc>
                          <a:spcPct val="115000"/>
                        </a:lnSpc>
                        <a:spcAft>
                          <a:spcPts val="0"/>
                        </a:spcAft>
                      </a:pPr>
                      <a:r>
                        <a:rPr lang="ru-RU" sz="1800"/>
                        <a:t>3</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3</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37</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30</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104/75</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115/75</a:t>
                      </a:r>
                      <a:endParaRPr lang="ru-RU" sz="1800">
                        <a:latin typeface="+mn-lt"/>
                        <a:ea typeface="Calibri"/>
                        <a:cs typeface="Times New Roman"/>
                      </a:endParaRPr>
                    </a:p>
                  </a:txBody>
                  <a:tcPr marL="68580" marR="68580" marT="0" marB="0" anchor="b"/>
                </a:tc>
              </a:tr>
              <a:tr h="312750">
                <a:tc>
                  <a:txBody>
                    <a:bodyPr/>
                    <a:lstStyle/>
                    <a:p>
                      <a:pPr algn="just">
                        <a:lnSpc>
                          <a:spcPct val="115000"/>
                        </a:lnSpc>
                        <a:spcAft>
                          <a:spcPts val="0"/>
                        </a:spcAft>
                      </a:pPr>
                      <a:r>
                        <a:rPr lang="ru-RU" sz="1800"/>
                        <a:t>3</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2,8</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32</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24</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102/73</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134/78</a:t>
                      </a:r>
                      <a:endParaRPr lang="ru-RU" sz="1800">
                        <a:latin typeface="+mn-lt"/>
                        <a:ea typeface="Calibri"/>
                        <a:cs typeface="Times New Roman"/>
                      </a:endParaRPr>
                    </a:p>
                  </a:txBody>
                  <a:tcPr marL="68580" marR="68580" marT="0" marB="0" anchor="b"/>
                </a:tc>
              </a:tr>
              <a:tr h="312750">
                <a:tc>
                  <a:txBody>
                    <a:bodyPr/>
                    <a:lstStyle/>
                    <a:p>
                      <a:pPr algn="just">
                        <a:lnSpc>
                          <a:spcPct val="115000"/>
                        </a:lnSpc>
                        <a:spcAft>
                          <a:spcPts val="0"/>
                        </a:spcAft>
                      </a:pPr>
                      <a:r>
                        <a:rPr lang="ru-RU" sz="1800"/>
                        <a:t>3,9</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3,8</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66</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108</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113/81</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143/84</a:t>
                      </a:r>
                      <a:endParaRPr lang="ru-RU" sz="1800">
                        <a:latin typeface="+mn-lt"/>
                        <a:ea typeface="Calibri"/>
                        <a:cs typeface="Times New Roman"/>
                      </a:endParaRPr>
                    </a:p>
                  </a:txBody>
                  <a:tcPr marL="68580" marR="68580" marT="0" marB="0" anchor="b"/>
                </a:tc>
              </a:tr>
              <a:tr h="312750">
                <a:tc>
                  <a:txBody>
                    <a:bodyPr/>
                    <a:lstStyle/>
                    <a:p>
                      <a:pPr algn="just">
                        <a:lnSpc>
                          <a:spcPct val="115000"/>
                        </a:lnSpc>
                        <a:spcAft>
                          <a:spcPts val="0"/>
                        </a:spcAft>
                      </a:pPr>
                      <a:r>
                        <a:rPr lang="ru-RU" sz="1800"/>
                        <a:t>2,8</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2,6</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36</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44</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90/70</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131/72</a:t>
                      </a:r>
                      <a:endParaRPr lang="ru-RU" sz="1800">
                        <a:latin typeface="+mn-lt"/>
                        <a:ea typeface="Calibri"/>
                        <a:cs typeface="Times New Roman"/>
                      </a:endParaRPr>
                    </a:p>
                  </a:txBody>
                  <a:tcPr marL="68580" marR="68580" marT="0" marB="0" anchor="b"/>
                </a:tc>
              </a:tr>
              <a:tr h="312750">
                <a:tc>
                  <a:txBody>
                    <a:bodyPr/>
                    <a:lstStyle/>
                    <a:p>
                      <a:pPr algn="just">
                        <a:lnSpc>
                          <a:spcPct val="115000"/>
                        </a:lnSpc>
                        <a:spcAft>
                          <a:spcPts val="0"/>
                        </a:spcAft>
                      </a:pPr>
                      <a:r>
                        <a:rPr lang="ru-RU" sz="1800"/>
                        <a:t>3,5</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3,2</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32</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40</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a:t>121/71</a:t>
                      </a:r>
                      <a:endParaRPr lang="ru-RU" sz="1800">
                        <a:latin typeface="+mn-lt"/>
                        <a:ea typeface="Calibri"/>
                        <a:cs typeface="Times New Roman"/>
                      </a:endParaRPr>
                    </a:p>
                  </a:txBody>
                  <a:tcPr marL="68580" marR="68580" marT="0" marB="0" anchor="b"/>
                </a:tc>
                <a:tc>
                  <a:txBody>
                    <a:bodyPr/>
                    <a:lstStyle/>
                    <a:p>
                      <a:pPr algn="just">
                        <a:lnSpc>
                          <a:spcPct val="115000"/>
                        </a:lnSpc>
                        <a:spcAft>
                          <a:spcPts val="0"/>
                        </a:spcAft>
                      </a:pPr>
                      <a:r>
                        <a:rPr lang="ru-RU" sz="1800" dirty="0"/>
                        <a:t>135/75</a:t>
                      </a:r>
                      <a:endParaRPr lang="ru-RU" sz="1800" dirty="0">
                        <a:latin typeface="+mn-lt"/>
                        <a:ea typeface="Calibri"/>
                        <a:cs typeface="Times New Roman"/>
                      </a:endParaRPr>
                    </a:p>
                  </a:txBody>
                  <a:tcPr marL="68580" marR="68580" marT="0" marB="0" anchor="b"/>
                </a:tc>
              </a:tr>
            </a:tbl>
          </a:graphicData>
        </a:graphic>
      </p:graphicFrame>
      <p:sp>
        <p:nvSpPr>
          <p:cNvPr id="32769" name="Rectangle 1"/>
          <p:cNvSpPr>
            <a:spLocks noChangeArrowheads="1"/>
          </p:cNvSpPr>
          <p:nvPr/>
        </p:nvSpPr>
        <p:spPr bwMode="auto">
          <a:xfrm>
            <a:off x="658428" y="1772816"/>
            <a:ext cx="785901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Таблиця Фізіологічних показників підлітків, які не займаються спортом.</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Результати дослідження</a:t>
            </a:r>
            <a:endParaRPr lang="ru-RU" b="1"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17</a:t>
            </a:fld>
            <a:endParaRPr lang="ru-RU"/>
          </a:p>
        </p:txBody>
      </p:sp>
      <p:graphicFrame>
        <p:nvGraphicFramePr>
          <p:cNvPr id="6" name="Таблица 5"/>
          <p:cNvGraphicFramePr>
            <a:graphicFrameLocks noGrp="1"/>
          </p:cNvGraphicFramePr>
          <p:nvPr/>
        </p:nvGraphicFramePr>
        <p:xfrm>
          <a:off x="611560" y="1700808"/>
          <a:ext cx="8136907" cy="5047488"/>
        </p:xfrm>
        <a:graphic>
          <a:graphicData uri="http://schemas.openxmlformats.org/drawingml/2006/table">
            <a:tbl>
              <a:tblPr>
                <a:tableStyleId>{D7AC3CCA-C797-4891-BE02-D94E43425B78}</a:tableStyleId>
              </a:tblPr>
              <a:tblGrid>
                <a:gridCol w="432048"/>
                <a:gridCol w="517258"/>
                <a:gridCol w="1620678"/>
                <a:gridCol w="1855641"/>
                <a:gridCol w="1855641"/>
                <a:gridCol w="1855641"/>
              </a:tblGrid>
              <a:tr h="864096">
                <a:tc>
                  <a:txBody>
                    <a:bodyPr/>
                    <a:lstStyle/>
                    <a:p>
                      <a:pPr algn="l">
                        <a:lnSpc>
                          <a:spcPct val="115000"/>
                        </a:lnSpc>
                        <a:spcAft>
                          <a:spcPts val="0"/>
                        </a:spcAft>
                      </a:pPr>
                      <a:r>
                        <a:rPr lang="uk-UA" sz="1800" b="1" dirty="0" smtClean="0">
                          <a:latin typeface="Calibri"/>
                          <a:ea typeface="Calibri"/>
                          <a:cs typeface="Times New Roman"/>
                        </a:rPr>
                        <a:t>№ п/</a:t>
                      </a:r>
                      <a:r>
                        <a:rPr lang="uk-UA" sz="1800" b="1" dirty="0" err="1" smtClean="0">
                          <a:latin typeface="Calibri"/>
                          <a:ea typeface="Calibri"/>
                          <a:cs typeface="Times New Roman"/>
                        </a:rPr>
                        <a:t>п</a:t>
                      </a:r>
                      <a:endParaRPr lang="ru-RU" sz="1800" b="1" dirty="0">
                        <a:latin typeface="Calibri"/>
                        <a:ea typeface="Calibri"/>
                        <a:cs typeface="Times New Roman"/>
                      </a:endParaRPr>
                    </a:p>
                  </a:txBody>
                  <a:tcPr marL="68580" marR="68580" marT="0" marB="0" anchor="b"/>
                </a:tc>
                <a:tc>
                  <a:txBody>
                    <a:bodyPr/>
                    <a:lstStyle/>
                    <a:p>
                      <a:pPr algn="l">
                        <a:lnSpc>
                          <a:spcPct val="115000"/>
                        </a:lnSpc>
                        <a:spcAft>
                          <a:spcPts val="0"/>
                        </a:spcAft>
                      </a:pPr>
                      <a:r>
                        <a:rPr lang="uk-UA" sz="1800" b="1" dirty="0" smtClean="0">
                          <a:latin typeface="Calibri"/>
                          <a:ea typeface="Calibri"/>
                          <a:cs typeface="Times New Roman"/>
                        </a:rPr>
                        <a:t>категорії</a:t>
                      </a:r>
                      <a:endParaRPr lang="ru-RU" sz="1800" b="1" dirty="0">
                        <a:latin typeface="Calibri"/>
                        <a:ea typeface="Calibri"/>
                        <a:cs typeface="Times New Roman"/>
                      </a:endParaRPr>
                    </a:p>
                  </a:txBody>
                  <a:tcPr marL="68580" marR="68580" marT="0" marB="0" anchor="b"/>
                </a:tc>
                <a:tc>
                  <a:txBody>
                    <a:bodyPr/>
                    <a:lstStyle/>
                    <a:p>
                      <a:pPr algn="l">
                        <a:lnSpc>
                          <a:spcPct val="115000"/>
                        </a:lnSpc>
                        <a:spcAft>
                          <a:spcPts val="0"/>
                        </a:spcAft>
                      </a:pPr>
                      <a:r>
                        <a:rPr lang="ru-RU" sz="1800" b="1" dirty="0"/>
                        <a:t>У </a:t>
                      </a:r>
                      <a:r>
                        <a:rPr lang="ru-RU" sz="1800" b="1" dirty="0" smtClean="0"/>
                        <a:t>с14тані </a:t>
                      </a:r>
                      <a:r>
                        <a:rPr lang="ru-RU" sz="1800" b="1" dirty="0" err="1"/>
                        <a:t>спокою</a:t>
                      </a:r>
                      <a:endParaRPr lang="ru-RU" sz="1800" b="1" dirty="0">
                        <a:latin typeface="Calibri"/>
                        <a:ea typeface="Calibri"/>
                        <a:cs typeface="Times New Roman"/>
                      </a:endParaRPr>
                    </a:p>
                  </a:txBody>
                  <a:tcPr marL="68580" marR="68580" marT="0" marB="0" anchor="b"/>
                </a:tc>
                <a:tc>
                  <a:txBody>
                    <a:bodyPr/>
                    <a:lstStyle/>
                    <a:p>
                      <a:pPr algn="l">
                        <a:lnSpc>
                          <a:spcPct val="115000"/>
                        </a:lnSpc>
                        <a:spcAft>
                          <a:spcPts val="0"/>
                        </a:spcAft>
                      </a:pPr>
                      <a:r>
                        <a:rPr lang="ru-RU" sz="1800" b="1" dirty="0" err="1"/>
                        <a:t>Відразу</a:t>
                      </a:r>
                      <a:r>
                        <a:rPr lang="ru-RU" sz="1800" b="1" dirty="0"/>
                        <a:t> </a:t>
                      </a:r>
                      <a:r>
                        <a:rPr lang="ru-RU" sz="1800" b="1" dirty="0" err="1"/>
                        <a:t>після</a:t>
                      </a:r>
                      <a:r>
                        <a:rPr lang="ru-RU" sz="1800" b="1" dirty="0"/>
                        <a:t> </a:t>
                      </a:r>
                      <a:r>
                        <a:rPr lang="ru-RU" sz="1800" b="1" dirty="0" err="1"/>
                        <a:t>навантаження</a:t>
                      </a:r>
                      <a:endParaRPr lang="ru-RU" sz="1800" b="1" dirty="0">
                        <a:latin typeface="Calibri"/>
                        <a:ea typeface="Calibri"/>
                        <a:cs typeface="Times New Roman"/>
                      </a:endParaRPr>
                    </a:p>
                  </a:txBody>
                  <a:tcPr marL="68580" marR="68580" marT="0" marB="0" anchor="b"/>
                </a:tc>
                <a:tc>
                  <a:txBody>
                    <a:bodyPr/>
                    <a:lstStyle/>
                    <a:p>
                      <a:pPr algn="l">
                        <a:lnSpc>
                          <a:spcPct val="115000"/>
                        </a:lnSpc>
                        <a:spcAft>
                          <a:spcPts val="0"/>
                        </a:spcAft>
                      </a:pPr>
                      <a:r>
                        <a:rPr lang="ru-RU" sz="1800" b="1" dirty="0"/>
                        <a:t>Через 1 </a:t>
                      </a:r>
                      <a:r>
                        <a:rPr lang="ru-RU" sz="1800" b="1" dirty="0" err="1"/>
                        <a:t>хвилину</a:t>
                      </a:r>
                      <a:r>
                        <a:rPr lang="ru-RU" sz="1800" b="1" dirty="0"/>
                        <a:t> </a:t>
                      </a:r>
                      <a:r>
                        <a:rPr lang="ru-RU" sz="1800" b="1" dirty="0" err="1"/>
                        <a:t>після</a:t>
                      </a:r>
                      <a:r>
                        <a:rPr lang="ru-RU" sz="1800" b="1" dirty="0"/>
                        <a:t> </a:t>
                      </a:r>
                      <a:r>
                        <a:rPr lang="ru-RU" sz="1800" b="1" dirty="0" err="1"/>
                        <a:t>навантаження</a:t>
                      </a:r>
                      <a:endParaRPr lang="ru-RU" sz="1800" b="1" dirty="0">
                        <a:latin typeface="Calibri"/>
                        <a:ea typeface="Calibri"/>
                        <a:cs typeface="Times New Roman"/>
                      </a:endParaRPr>
                    </a:p>
                  </a:txBody>
                  <a:tcPr marL="68580" marR="68580" marT="0" marB="0" anchor="b"/>
                </a:tc>
                <a:tc>
                  <a:txBody>
                    <a:bodyPr/>
                    <a:lstStyle/>
                    <a:p>
                      <a:pPr algn="l">
                        <a:lnSpc>
                          <a:spcPct val="115000"/>
                        </a:lnSpc>
                        <a:spcAft>
                          <a:spcPts val="0"/>
                        </a:spcAft>
                      </a:pPr>
                      <a:r>
                        <a:rPr lang="ru-RU" sz="1800" b="1" dirty="0"/>
                        <a:t>Через 5 </a:t>
                      </a:r>
                      <a:r>
                        <a:rPr lang="ru-RU" sz="1800" b="1" dirty="0" err="1"/>
                        <a:t>хвилин</a:t>
                      </a:r>
                      <a:r>
                        <a:rPr lang="ru-RU" sz="1800" b="1" dirty="0"/>
                        <a:t> </a:t>
                      </a:r>
                      <a:r>
                        <a:rPr lang="ru-RU" sz="1800" b="1" dirty="0" err="1"/>
                        <a:t>після</a:t>
                      </a:r>
                      <a:r>
                        <a:rPr lang="ru-RU" sz="1800" b="1" dirty="0"/>
                        <a:t> </a:t>
                      </a:r>
                      <a:r>
                        <a:rPr lang="ru-RU" sz="1800" b="1" dirty="0" err="1"/>
                        <a:t>навантаження</a:t>
                      </a:r>
                      <a:endParaRPr lang="ru-RU" sz="1800" b="1" dirty="0">
                        <a:latin typeface="Calibri"/>
                        <a:ea typeface="Calibri"/>
                        <a:cs typeface="Times New Roman"/>
                      </a:endParaRPr>
                    </a:p>
                  </a:txBody>
                  <a:tcPr marL="68580" marR="68580" marT="0" marB="0" anchor="b"/>
                </a:tc>
              </a:tr>
              <a:tr h="286665">
                <a:tc>
                  <a:txBody>
                    <a:bodyPr/>
                    <a:lstStyle/>
                    <a:p>
                      <a:pPr algn="just">
                        <a:lnSpc>
                          <a:spcPct val="115000"/>
                        </a:lnSpc>
                        <a:spcAft>
                          <a:spcPts val="0"/>
                        </a:spcAft>
                      </a:pPr>
                      <a:r>
                        <a:rPr lang="uk-UA" sz="1800" dirty="0" smtClean="0">
                          <a:latin typeface="Calibri"/>
                          <a:ea typeface="Calibri"/>
                          <a:cs typeface="Times New Roman"/>
                        </a:rPr>
                        <a:t>1</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err="1" smtClean="0">
                          <a:latin typeface="Calibri"/>
                          <a:ea typeface="Calibri"/>
                          <a:cs typeface="Times New Roman"/>
                        </a:rPr>
                        <a:t>Н.с</a:t>
                      </a:r>
                      <a:r>
                        <a:rPr lang="uk-UA" sz="1800" dirty="0" smtClean="0">
                          <a:latin typeface="Calibri"/>
                          <a:ea typeface="Calibri"/>
                          <a:cs typeface="Times New Roman"/>
                        </a:rPr>
                        <a:t>.</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64</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112</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90</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74</a:t>
                      </a:r>
                      <a:endParaRPr lang="ru-RU" sz="1800">
                        <a:latin typeface="Calibri"/>
                        <a:ea typeface="Calibri"/>
                        <a:cs typeface="Times New Roman"/>
                      </a:endParaRPr>
                    </a:p>
                  </a:txBody>
                  <a:tcPr marL="68580" marR="68580" marT="0" marB="0" anchor="b"/>
                </a:tc>
              </a:tr>
              <a:tr h="286665">
                <a:tc>
                  <a:txBody>
                    <a:bodyPr/>
                    <a:lstStyle/>
                    <a:p>
                      <a:pPr algn="just">
                        <a:lnSpc>
                          <a:spcPct val="115000"/>
                        </a:lnSpc>
                        <a:spcAft>
                          <a:spcPts val="0"/>
                        </a:spcAft>
                      </a:pPr>
                      <a:r>
                        <a:rPr lang="uk-UA" sz="1800" dirty="0" smtClean="0">
                          <a:latin typeface="Calibri"/>
                          <a:ea typeface="Calibri"/>
                          <a:cs typeface="Times New Roman"/>
                        </a:rPr>
                        <a:t>2</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err="1" smtClean="0">
                          <a:latin typeface="Calibri"/>
                          <a:ea typeface="Calibri"/>
                          <a:cs typeface="Times New Roman"/>
                        </a:rPr>
                        <a:t>Н.с</a:t>
                      </a:r>
                      <a:r>
                        <a:rPr lang="uk-UA" sz="1800" dirty="0" smtClean="0">
                          <a:latin typeface="Calibri"/>
                          <a:ea typeface="Calibri"/>
                          <a:cs typeface="Times New Roman"/>
                        </a:rPr>
                        <a:t>.</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60</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108</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76</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62</a:t>
                      </a:r>
                      <a:endParaRPr lang="ru-RU" sz="1800">
                        <a:latin typeface="Calibri"/>
                        <a:ea typeface="Calibri"/>
                        <a:cs typeface="Times New Roman"/>
                      </a:endParaRPr>
                    </a:p>
                  </a:txBody>
                  <a:tcPr marL="68580" marR="68580" marT="0" marB="0" anchor="b"/>
                </a:tc>
              </a:tr>
              <a:tr h="286665">
                <a:tc>
                  <a:txBody>
                    <a:bodyPr/>
                    <a:lstStyle/>
                    <a:p>
                      <a:pPr algn="just">
                        <a:lnSpc>
                          <a:spcPct val="115000"/>
                        </a:lnSpc>
                        <a:spcAft>
                          <a:spcPts val="0"/>
                        </a:spcAft>
                      </a:pPr>
                      <a:r>
                        <a:rPr lang="uk-UA" sz="1800" dirty="0" smtClean="0">
                          <a:latin typeface="Calibri"/>
                          <a:ea typeface="Calibri"/>
                          <a:cs typeface="Times New Roman"/>
                        </a:rPr>
                        <a:t>3</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err="1" smtClean="0">
                          <a:latin typeface="Calibri"/>
                          <a:ea typeface="Calibri"/>
                          <a:cs typeface="Times New Roman"/>
                        </a:rPr>
                        <a:t>Н.с</a:t>
                      </a:r>
                      <a:r>
                        <a:rPr lang="uk-UA" sz="1800" dirty="0" smtClean="0">
                          <a:latin typeface="Calibri"/>
                          <a:ea typeface="Calibri"/>
                          <a:cs typeface="Times New Roman"/>
                        </a:rPr>
                        <a:t>.</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81</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128</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120</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84</a:t>
                      </a:r>
                      <a:endParaRPr lang="ru-RU" sz="1800">
                        <a:latin typeface="Calibri"/>
                        <a:ea typeface="Calibri"/>
                        <a:cs typeface="Times New Roman"/>
                      </a:endParaRPr>
                    </a:p>
                  </a:txBody>
                  <a:tcPr marL="68580" marR="68580" marT="0" marB="0" anchor="b"/>
                </a:tc>
              </a:tr>
              <a:tr h="286665">
                <a:tc>
                  <a:txBody>
                    <a:bodyPr/>
                    <a:lstStyle/>
                    <a:p>
                      <a:pPr algn="just">
                        <a:lnSpc>
                          <a:spcPct val="115000"/>
                        </a:lnSpc>
                        <a:spcAft>
                          <a:spcPts val="0"/>
                        </a:spcAft>
                      </a:pPr>
                      <a:r>
                        <a:rPr lang="uk-UA" sz="1800" dirty="0" smtClean="0">
                          <a:latin typeface="Calibri"/>
                          <a:ea typeface="Calibri"/>
                          <a:cs typeface="Times New Roman"/>
                        </a:rPr>
                        <a:t>4</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smtClean="0">
                          <a:latin typeface="Calibri"/>
                          <a:ea typeface="Calibri"/>
                          <a:cs typeface="Times New Roman"/>
                        </a:rPr>
                        <a:t>С.</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94</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134</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115</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98</a:t>
                      </a:r>
                      <a:endParaRPr lang="ru-RU" sz="1800">
                        <a:latin typeface="Calibri"/>
                        <a:ea typeface="Calibri"/>
                        <a:cs typeface="Times New Roman"/>
                      </a:endParaRPr>
                    </a:p>
                  </a:txBody>
                  <a:tcPr marL="68580" marR="68580" marT="0" marB="0" anchor="b"/>
                </a:tc>
              </a:tr>
              <a:tr h="286665">
                <a:tc>
                  <a:txBody>
                    <a:bodyPr/>
                    <a:lstStyle/>
                    <a:p>
                      <a:pPr algn="just">
                        <a:lnSpc>
                          <a:spcPct val="115000"/>
                        </a:lnSpc>
                        <a:spcAft>
                          <a:spcPts val="0"/>
                        </a:spcAft>
                      </a:pPr>
                      <a:r>
                        <a:rPr lang="uk-UA" sz="1800" dirty="0" smtClean="0">
                          <a:latin typeface="Calibri"/>
                          <a:ea typeface="Calibri"/>
                          <a:cs typeface="Times New Roman"/>
                        </a:rPr>
                        <a:t>5</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smtClean="0">
                          <a:latin typeface="Calibri"/>
                          <a:ea typeface="Calibri"/>
                          <a:cs typeface="Times New Roman"/>
                        </a:rPr>
                        <a:t>С.</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102</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144</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108</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102</a:t>
                      </a:r>
                      <a:endParaRPr lang="ru-RU" sz="1800">
                        <a:latin typeface="Calibri"/>
                        <a:ea typeface="Calibri"/>
                        <a:cs typeface="Times New Roman"/>
                      </a:endParaRPr>
                    </a:p>
                  </a:txBody>
                  <a:tcPr marL="68580" marR="68580" marT="0" marB="0" anchor="b"/>
                </a:tc>
              </a:tr>
              <a:tr h="286665">
                <a:tc>
                  <a:txBody>
                    <a:bodyPr/>
                    <a:lstStyle/>
                    <a:p>
                      <a:pPr algn="just">
                        <a:lnSpc>
                          <a:spcPct val="115000"/>
                        </a:lnSpc>
                        <a:spcAft>
                          <a:spcPts val="0"/>
                        </a:spcAft>
                      </a:pPr>
                      <a:r>
                        <a:rPr lang="uk-UA" sz="1800" dirty="0" smtClean="0">
                          <a:latin typeface="Calibri"/>
                          <a:ea typeface="Calibri"/>
                          <a:cs typeface="Times New Roman"/>
                        </a:rPr>
                        <a:t>6</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err="1" smtClean="0">
                          <a:latin typeface="Calibri"/>
                          <a:ea typeface="Calibri"/>
                          <a:cs typeface="Times New Roman"/>
                        </a:rPr>
                        <a:t>Н.с</a:t>
                      </a:r>
                      <a:r>
                        <a:rPr lang="uk-UA" sz="1800" dirty="0" smtClean="0">
                          <a:latin typeface="Calibri"/>
                          <a:ea typeface="Calibri"/>
                          <a:cs typeface="Times New Roman"/>
                        </a:rPr>
                        <a:t>.</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88</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108</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96</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90</a:t>
                      </a:r>
                      <a:endParaRPr lang="ru-RU" sz="1800">
                        <a:latin typeface="Calibri"/>
                        <a:ea typeface="Calibri"/>
                        <a:cs typeface="Times New Roman"/>
                      </a:endParaRPr>
                    </a:p>
                  </a:txBody>
                  <a:tcPr marL="68580" marR="68580" marT="0" marB="0" anchor="b"/>
                </a:tc>
              </a:tr>
              <a:tr h="286665">
                <a:tc>
                  <a:txBody>
                    <a:bodyPr/>
                    <a:lstStyle/>
                    <a:p>
                      <a:pPr algn="just">
                        <a:lnSpc>
                          <a:spcPct val="115000"/>
                        </a:lnSpc>
                        <a:spcAft>
                          <a:spcPts val="0"/>
                        </a:spcAft>
                      </a:pPr>
                      <a:r>
                        <a:rPr lang="uk-UA" sz="1800" dirty="0" smtClean="0">
                          <a:latin typeface="Calibri"/>
                          <a:ea typeface="Calibri"/>
                          <a:cs typeface="Times New Roman"/>
                        </a:rPr>
                        <a:t>7</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smtClean="0">
                          <a:latin typeface="Calibri"/>
                          <a:ea typeface="Calibri"/>
                          <a:cs typeface="Times New Roman"/>
                        </a:rPr>
                        <a:t>С.</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80</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84</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80</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82</a:t>
                      </a:r>
                      <a:endParaRPr lang="ru-RU" sz="1800">
                        <a:latin typeface="Calibri"/>
                        <a:ea typeface="Calibri"/>
                        <a:cs typeface="Times New Roman"/>
                      </a:endParaRPr>
                    </a:p>
                  </a:txBody>
                  <a:tcPr marL="68580" marR="68580" marT="0" marB="0" anchor="b"/>
                </a:tc>
              </a:tr>
              <a:tr h="286665">
                <a:tc>
                  <a:txBody>
                    <a:bodyPr/>
                    <a:lstStyle/>
                    <a:p>
                      <a:pPr algn="just">
                        <a:lnSpc>
                          <a:spcPct val="115000"/>
                        </a:lnSpc>
                        <a:spcAft>
                          <a:spcPts val="0"/>
                        </a:spcAft>
                      </a:pPr>
                      <a:r>
                        <a:rPr lang="uk-UA" sz="1800" dirty="0" smtClean="0">
                          <a:latin typeface="Calibri"/>
                          <a:ea typeface="Calibri"/>
                          <a:cs typeface="Times New Roman"/>
                        </a:rPr>
                        <a:t>8</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smtClean="0">
                          <a:latin typeface="Calibri"/>
                          <a:ea typeface="Calibri"/>
                          <a:cs typeface="Times New Roman"/>
                        </a:rPr>
                        <a:t>С.</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85</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130</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102</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83</a:t>
                      </a:r>
                      <a:endParaRPr lang="ru-RU" sz="1800">
                        <a:latin typeface="Calibri"/>
                        <a:ea typeface="Calibri"/>
                        <a:cs typeface="Times New Roman"/>
                      </a:endParaRPr>
                    </a:p>
                  </a:txBody>
                  <a:tcPr marL="68580" marR="68580" marT="0" marB="0" anchor="b"/>
                </a:tc>
              </a:tr>
              <a:tr h="286665">
                <a:tc>
                  <a:txBody>
                    <a:bodyPr/>
                    <a:lstStyle/>
                    <a:p>
                      <a:pPr algn="just">
                        <a:lnSpc>
                          <a:spcPct val="115000"/>
                        </a:lnSpc>
                        <a:spcAft>
                          <a:spcPts val="0"/>
                        </a:spcAft>
                      </a:pPr>
                      <a:r>
                        <a:rPr lang="uk-UA" sz="1800" dirty="0" smtClean="0">
                          <a:latin typeface="Calibri"/>
                          <a:ea typeface="Calibri"/>
                          <a:cs typeface="Times New Roman"/>
                        </a:rPr>
                        <a:t>9</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err="1" smtClean="0">
                          <a:latin typeface="Calibri"/>
                          <a:ea typeface="Calibri"/>
                          <a:cs typeface="Times New Roman"/>
                        </a:rPr>
                        <a:t>Н.с</a:t>
                      </a:r>
                      <a:r>
                        <a:rPr lang="uk-UA" sz="1800" dirty="0" smtClean="0">
                          <a:latin typeface="Calibri"/>
                          <a:ea typeface="Calibri"/>
                          <a:cs typeface="Times New Roman"/>
                        </a:rPr>
                        <a:t>.</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94</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114</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80</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80</a:t>
                      </a:r>
                      <a:endParaRPr lang="ru-RU" sz="1800">
                        <a:latin typeface="Calibri"/>
                        <a:ea typeface="Calibri"/>
                        <a:cs typeface="Times New Roman"/>
                      </a:endParaRPr>
                    </a:p>
                  </a:txBody>
                  <a:tcPr marL="68580" marR="68580" marT="0" marB="0" anchor="b"/>
                </a:tc>
              </a:tr>
              <a:tr h="286665">
                <a:tc>
                  <a:txBody>
                    <a:bodyPr/>
                    <a:lstStyle/>
                    <a:p>
                      <a:pPr algn="just">
                        <a:lnSpc>
                          <a:spcPct val="115000"/>
                        </a:lnSpc>
                        <a:spcAft>
                          <a:spcPts val="0"/>
                        </a:spcAft>
                      </a:pPr>
                      <a:r>
                        <a:rPr lang="uk-UA" sz="1800" dirty="0" smtClean="0">
                          <a:latin typeface="Calibri"/>
                          <a:ea typeface="Calibri"/>
                          <a:cs typeface="Times New Roman"/>
                        </a:rPr>
                        <a:t>10</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err="1" smtClean="0">
                          <a:latin typeface="Calibri"/>
                          <a:ea typeface="Calibri"/>
                          <a:cs typeface="Times New Roman"/>
                        </a:rPr>
                        <a:t>Н.с</a:t>
                      </a:r>
                      <a:r>
                        <a:rPr lang="uk-UA" sz="1800" dirty="0" smtClean="0">
                          <a:latin typeface="Calibri"/>
                          <a:ea typeface="Calibri"/>
                          <a:cs typeface="Times New Roman"/>
                        </a:rPr>
                        <a:t>.</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77</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112</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80</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73</a:t>
                      </a:r>
                      <a:endParaRPr lang="ru-RU" sz="1800">
                        <a:latin typeface="Calibri"/>
                        <a:ea typeface="Calibri"/>
                        <a:cs typeface="Times New Roman"/>
                      </a:endParaRPr>
                    </a:p>
                  </a:txBody>
                  <a:tcPr marL="68580" marR="68580" marT="0" marB="0" anchor="b"/>
                </a:tc>
              </a:tr>
              <a:tr h="286665">
                <a:tc>
                  <a:txBody>
                    <a:bodyPr/>
                    <a:lstStyle/>
                    <a:p>
                      <a:pPr algn="just">
                        <a:lnSpc>
                          <a:spcPct val="115000"/>
                        </a:lnSpc>
                        <a:spcAft>
                          <a:spcPts val="0"/>
                        </a:spcAft>
                      </a:pPr>
                      <a:r>
                        <a:rPr lang="uk-UA" sz="1800" dirty="0" smtClean="0">
                          <a:latin typeface="Calibri"/>
                          <a:ea typeface="Calibri"/>
                          <a:cs typeface="Times New Roman"/>
                        </a:rPr>
                        <a:t>11</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err="1" smtClean="0">
                          <a:latin typeface="Calibri"/>
                          <a:ea typeface="Calibri"/>
                          <a:cs typeface="Times New Roman"/>
                        </a:rPr>
                        <a:t>Н.с</a:t>
                      </a:r>
                      <a:r>
                        <a:rPr lang="uk-UA" sz="1800" dirty="0" smtClean="0">
                          <a:latin typeface="Calibri"/>
                          <a:ea typeface="Calibri"/>
                          <a:cs typeface="Times New Roman"/>
                        </a:rPr>
                        <a:t>.</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dirty="0"/>
                        <a:t>60</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78</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68</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61</a:t>
                      </a:r>
                      <a:endParaRPr lang="ru-RU" sz="1800">
                        <a:latin typeface="Calibri"/>
                        <a:ea typeface="Calibri"/>
                        <a:cs typeface="Times New Roman"/>
                      </a:endParaRPr>
                    </a:p>
                  </a:txBody>
                  <a:tcPr marL="68580" marR="68580" marT="0" marB="0" anchor="b"/>
                </a:tc>
              </a:tr>
              <a:tr h="286665">
                <a:tc>
                  <a:txBody>
                    <a:bodyPr/>
                    <a:lstStyle/>
                    <a:p>
                      <a:pPr algn="just">
                        <a:lnSpc>
                          <a:spcPct val="115000"/>
                        </a:lnSpc>
                        <a:spcAft>
                          <a:spcPts val="0"/>
                        </a:spcAft>
                      </a:pPr>
                      <a:r>
                        <a:rPr lang="uk-UA" sz="1800" dirty="0" smtClean="0">
                          <a:latin typeface="Calibri"/>
                          <a:ea typeface="Calibri"/>
                          <a:cs typeface="Times New Roman"/>
                        </a:rPr>
                        <a:t>12</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err="1" smtClean="0">
                          <a:latin typeface="Calibri"/>
                          <a:ea typeface="Calibri"/>
                          <a:cs typeface="Times New Roman"/>
                        </a:rPr>
                        <a:t>Н.с</a:t>
                      </a:r>
                      <a:r>
                        <a:rPr lang="uk-UA" sz="1800" dirty="0" smtClean="0">
                          <a:latin typeface="Calibri"/>
                          <a:ea typeface="Calibri"/>
                          <a:cs typeface="Times New Roman"/>
                        </a:rPr>
                        <a:t>.</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90</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116</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78</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80</a:t>
                      </a:r>
                      <a:endParaRPr lang="ru-RU" sz="1800">
                        <a:latin typeface="Calibri"/>
                        <a:ea typeface="Calibri"/>
                        <a:cs typeface="Times New Roman"/>
                      </a:endParaRPr>
                    </a:p>
                  </a:txBody>
                  <a:tcPr marL="68580" marR="68580" marT="0" marB="0" anchor="b"/>
                </a:tc>
              </a:tr>
              <a:tr h="286665">
                <a:tc>
                  <a:txBody>
                    <a:bodyPr/>
                    <a:lstStyle/>
                    <a:p>
                      <a:pPr algn="just">
                        <a:lnSpc>
                          <a:spcPct val="115000"/>
                        </a:lnSpc>
                        <a:spcAft>
                          <a:spcPts val="0"/>
                        </a:spcAft>
                      </a:pPr>
                      <a:r>
                        <a:rPr lang="uk-UA" sz="1800" dirty="0" smtClean="0">
                          <a:latin typeface="Calibri"/>
                          <a:ea typeface="Calibri"/>
                          <a:cs typeface="Times New Roman"/>
                        </a:rPr>
                        <a:t>13</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uk-UA" sz="1800" dirty="0" smtClean="0">
                          <a:latin typeface="Calibri"/>
                          <a:ea typeface="Calibri"/>
                          <a:cs typeface="Times New Roman"/>
                        </a:rPr>
                        <a:t>С.</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73</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dirty="0"/>
                        <a:t>106</a:t>
                      </a:r>
                      <a:endParaRPr lang="ru-RU" sz="1800" dirty="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a:t>91</a:t>
                      </a:r>
                      <a:endParaRPr lang="ru-RU" sz="1800">
                        <a:latin typeface="Calibri"/>
                        <a:ea typeface="Calibri"/>
                        <a:cs typeface="Times New Roman"/>
                      </a:endParaRPr>
                    </a:p>
                  </a:txBody>
                  <a:tcPr marL="68580" marR="68580" marT="0" marB="0" anchor="b"/>
                </a:tc>
                <a:tc>
                  <a:txBody>
                    <a:bodyPr/>
                    <a:lstStyle/>
                    <a:p>
                      <a:pPr algn="just">
                        <a:lnSpc>
                          <a:spcPct val="115000"/>
                        </a:lnSpc>
                        <a:spcAft>
                          <a:spcPts val="0"/>
                        </a:spcAft>
                      </a:pPr>
                      <a:r>
                        <a:rPr lang="ru-RU" sz="1800" dirty="0"/>
                        <a:t>85</a:t>
                      </a:r>
                      <a:endParaRPr lang="ru-RU" sz="1800" dirty="0">
                        <a:latin typeface="Calibri"/>
                        <a:ea typeface="Calibri"/>
                        <a:cs typeface="Times New Roman"/>
                      </a:endParaRPr>
                    </a:p>
                  </a:txBody>
                  <a:tcPr marL="68580" marR="68580" marT="0" marB="0" anchor="b"/>
                </a:tc>
              </a:tr>
            </a:tbl>
          </a:graphicData>
        </a:graphic>
      </p:graphicFrame>
      <p:sp>
        <p:nvSpPr>
          <p:cNvPr id="7" name="Прямоугольник 6"/>
          <p:cNvSpPr/>
          <p:nvPr/>
        </p:nvSpPr>
        <p:spPr>
          <a:xfrm>
            <a:off x="611560" y="1268760"/>
            <a:ext cx="3058786" cy="369332"/>
          </a:xfrm>
          <a:prstGeom prst="rect">
            <a:avLst/>
          </a:prstGeom>
        </p:spPr>
        <p:txBody>
          <a:bodyPr wrap="none">
            <a:spAutoFit/>
          </a:bodyPr>
          <a:lstStyle/>
          <a:p>
            <a:r>
              <a:rPr lang="uk-UA" b="1" dirty="0" smtClean="0"/>
              <a:t>Таблиця Частоти серцебиття.</a:t>
            </a:r>
            <a:endParaRPr lang="ru-RU" dirty="0"/>
          </a:p>
        </p:txBody>
      </p:sp>
    </p:spTree>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Результати дослідження</a:t>
            </a:r>
            <a:endParaRPr lang="ru-RU" b="1" dirty="0"/>
          </a:p>
        </p:txBody>
      </p:sp>
      <p:graphicFrame>
        <p:nvGraphicFramePr>
          <p:cNvPr id="6" name="Содержимое 5"/>
          <p:cNvGraphicFramePr>
            <a:graphicFrameLocks noGrp="1"/>
          </p:cNvGraphicFramePr>
          <p:nvPr>
            <p:ph idx="1"/>
          </p:nvPr>
        </p:nvGraphicFramePr>
        <p:xfrm>
          <a:off x="395536" y="2204864"/>
          <a:ext cx="8291264"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4" name="Номер слайда 3"/>
          <p:cNvSpPr>
            <a:spLocks noGrp="1"/>
          </p:cNvSpPr>
          <p:nvPr>
            <p:ph type="sldNum" sz="quarter" idx="12"/>
          </p:nvPr>
        </p:nvSpPr>
        <p:spPr/>
        <p:txBody>
          <a:bodyPr/>
          <a:lstStyle/>
          <a:p>
            <a:fld id="{725C68B6-61C2-468F-89AB-4B9F7531AA68}" type="slidenum">
              <a:rPr lang="ru-RU" smtClean="0"/>
              <a:pPr/>
              <a:t>18</a:t>
            </a:fld>
            <a:endParaRPr lang="ru-RU"/>
          </a:p>
        </p:txBody>
      </p:sp>
      <p:sp>
        <p:nvSpPr>
          <p:cNvPr id="7" name="TextBox 6"/>
          <p:cNvSpPr txBox="1"/>
          <p:nvPr/>
        </p:nvSpPr>
        <p:spPr>
          <a:xfrm>
            <a:off x="467544" y="1412776"/>
            <a:ext cx="8208912" cy="646331"/>
          </a:xfrm>
          <a:prstGeom prst="rect">
            <a:avLst/>
          </a:prstGeom>
          <a:noFill/>
        </p:spPr>
        <p:txBody>
          <a:bodyPr wrap="square" rtlCol="0">
            <a:spAutoFit/>
          </a:bodyPr>
          <a:lstStyle/>
          <a:p>
            <a:r>
              <a:rPr lang="uk-UA" b="1" dirty="0" smtClean="0"/>
              <a:t>Амплітуда коливань показників частоти серцебиття у досліджуваних груп у різні стадії навантаження</a:t>
            </a:r>
            <a:endParaRPr lang="ru-RU" b="1" dirty="0"/>
          </a:p>
        </p:txBody>
      </p:sp>
      <p:pic>
        <p:nvPicPr>
          <p:cNvPr id="38913" name="Picture 1" descr="C:\Users\MAN\Desktop\ман 8 комната\photo71.gif"/>
          <p:cNvPicPr>
            <a:picLocks noChangeAspect="1" noChangeArrowheads="1" noCrop="1"/>
          </p:cNvPicPr>
          <p:nvPr/>
        </p:nvPicPr>
        <p:blipFill>
          <a:blip r:embed="rId4" cstate="print"/>
          <a:srcRect/>
          <a:stretch>
            <a:fillRect/>
          </a:stretch>
        </p:blipFill>
        <p:spPr bwMode="auto">
          <a:xfrm>
            <a:off x="0" y="5733256"/>
            <a:ext cx="9144000" cy="941834"/>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Результати дослідження</a:t>
            </a:r>
            <a:endParaRPr lang="ru-RU" b="1" dirty="0"/>
          </a:p>
        </p:txBody>
      </p:sp>
      <p:graphicFrame>
        <p:nvGraphicFramePr>
          <p:cNvPr id="6" name="Содержимое 5"/>
          <p:cNvGraphicFramePr>
            <a:graphicFrameLocks noGrp="1"/>
          </p:cNvGraphicFramePr>
          <p:nvPr>
            <p:ph idx="1"/>
          </p:nvPr>
        </p:nvGraphicFramePr>
        <p:xfrm>
          <a:off x="457200" y="2132856"/>
          <a:ext cx="8229600" cy="3993307"/>
        </p:xfrm>
        <a:graphic>
          <a:graphicData uri="http://schemas.openxmlformats.org/drawingml/2006/chart">
            <c:chart xmlns:c="http://schemas.openxmlformats.org/drawingml/2006/chart" xmlns:r="http://schemas.openxmlformats.org/officeDocument/2006/relationships" r:id="rId3"/>
          </a:graphicData>
        </a:graphic>
      </p:graphicFrame>
      <p:sp>
        <p:nvSpPr>
          <p:cNvPr id="4" name="Номер слайда 3"/>
          <p:cNvSpPr>
            <a:spLocks noGrp="1"/>
          </p:cNvSpPr>
          <p:nvPr>
            <p:ph type="sldNum" sz="quarter" idx="12"/>
          </p:nvPr>
        </p:nvSpPr>
        <p:spPr/>
        <p:txBody>
          <a:bodyPr/>
          <a:lstStyle/>
          <a:p>
            <a:fld id="{725C68B6-61C2-468F-89AB-4B9F7531AA68}" type="slidenum">
              <a:rPr lang="ru-RU" smtClean="0"/>
              <a:pPr/>
              <a:t>19</a:t>
            </a:fld>
            <a:endParaRPr lang="ru-RU"/>
          </a:p>
        </p:txBody>
      </p:sp>
      <p:sp>
        <p:nvSpPr>
          <p:cNvPr id="7" name="Прямоугольник 6"/>
          <p:cNvSpPr/>
          <p:nvPr/>
        </p:nvSpPr>
        <p:spPr>
          <a:xfrm>
            <a:off x="539552" y="1628800"/>
            <a:ext cx="7272808" cy="369332"/>
          </a:xfrm>
          <a:prstGeom prst="rect">
            <a:avLst/>
          </a:prstGeom>
        </p:spPr>
        <p:txBody>
          <a:bodyPr wrap="square">
            <a:spAutoFit/>
          </a:bodyPr>
          <a:lstStyle/>
          <a:p>
            <a:r>
              <a:rPr lang="uk-UA" b="1" dirty="0" smtClean="0"/>
              <a:t>Середній показник витривалості м’язів досліджуваних груп</a:t>
            </a:r>
            <a:endParaRPr lang="ru-RU" b="1" dirty="0"/>
          </a:p>
        </p:txBody>
      </p:sp>
      <p:pic>
        <p:nvPicPr>
          <p:cNvPr id="37889" name="Picture 1" descr="C:\Users\MAN\Desktop\ман 8 комната\0_a5bbf_16b13574_M.jpg"/>
          <p:cNvPicPr>
            <a:picLocks noChangeAspect="1" noChangeArrowheads="1" noCrop="1"/>
          </p:cNvPicPr>
          <p:nvPr/>
        </p:nvPicPr>
        <p:blipFill>
          <a:blip r:embed="rId4" cstate="print"/>
          <a:srcRect/>
          <a:stretch>
            <a:fillRect/>
          </a:stretch>
        </p:blipFill>
        <p:spPr bwMode="auto">
          <a:xfrm>
            <a:off x="5724128" y="5157192"/>
            <a:ext cx="2352675" cy="1533525"/>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Науковий апарат дослідження</a:t>
            </a:r>
            <a:endParaRPr lang="ru-RU" b="1" dirty="0"/>
          </a:p>
        </p:txBody>
      </p:sp>
      <p:sp>
        <p:nvSpPr>
          <p:cNvPr id="3" name="Содержимое 2"/>
          <p:cNvSpPr>
            <a:spLocks noGrp="1"/>
          </p:cNvSpPr>
          <p:nvPr>
            <p:ph idx="1"/>
          </p:nvPr>
        </p:nvSpPr>
        <p:spPr>
          <a:xfrm>
            <a:off x="457200" y="1600200"/>
            <a:ext cx="8435280" cy="4525963"/>
          </a:xfrm>
          <a:solidFill>
            <a:schemeClr val="tx1">
              <a:lumMod val="50000"/>
              <a:lumOff val="50000"/>
              <a:alpha val="42000"/>
            </a:schemeClr>
          </a:solidFill>
        </p:spPr>
        <p:txBody>
          <a:bodyPr/>
          <a:lstStyle/>
          <a:p>
            <a:r>
              <a:rPr lang="uk-UA" b="1" dirty="0" smtClean="0"/>
              <a:t>Мета роботи: </a:t>
            </a:r>
            <a:r>
              <a:rPr lang="uk-UA" dirty="0" smtClean="0"/>
              <a:t>дослідити вплив фізичних навантажень на судинну і дихальну системи.</a:t>
            </a:r>
          </a:p>
          <a:p>
            <a:r>
              <a:rPr lang="uk-UA" b="1" dirty="0" smtClean="0"/>
              <a:t>Предметом дослідження </a:t>
            </a:r>
            <a:r>
              <a:rPr lang="uk-UA" dirty="0" smtClean="0"/>
              <a:t> зміни показників гомеостазу за різних станах організму.</a:t>
            </a:r>
            <a:endParaRPr lang="ru-RU" dirty="0" smtClean="0"/>
          </a:p>
          <a:p>
            <a:r>
              <a:rPr lang="uk-UA" b="1" dirty="0" smtClean="0"/>
              <a:t>Об’єкт дослідження:</a:t>
            </a:r>
            <a:r>
              <a:rPr lang="uk-UA" dirty="0" smtClean="0"/>
              <a:t> гомеостаз організму підлітків.</a:t>
            </a:r>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2</a:t>
            </a:fld>
            <a:endParaRPr lang="ru-RU"/>
          </a:p>
        </p:txBody>
      </p:sp>
    </p:spTree>
  </p:cSld>
  <p:clrMapOvr>
    <a:masterClrMapping/>
  </p:clrMapOvr>
  <p:transition spd="med">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Результати дослідження</a:t>
            </a:r>
            <a:endParaRPr lang="ru-RU" b="1" dirty="0"/>
          </a:p>
        </p:txBody>
      </p:sp>
      <p:graphicFrame>
        <p:nvGraphicFramePr>
          <p:cNvPr id="6" name="Содержимое 5"/>
          <p:cNvGraphicFramePr>
            <a:graphicFrameLocks noGrp="1"/>
          </p:cNvGraphicFramePr>
          <p:nvPr>
            <p:ph idx="1"/>
          </p:nvPr>
        </p:nvGraphicFramePr>
        <p:xfrm>
          <a:off x="556969" y="2199666"/>
          <a:ext cx="8064896" cy="4381947"/>
        </p:xfrm>
        <a:graphic>
          <a:graphicData uri="http://schemas.openxmlformats.org/drawingml/2006/chart">
            <c:chart xmlns:c="http://schemas.openxmlformats.org/drawingml/2006/chart" xmlns:r="http://schemas.openxmlformats.org/officeDocument/2006/relationships" r:id="rId3"/>
          </a:graphicData>
        </a:graphic>
      </p:graphicFrame>
      <p:sp>
        <p:nvSpPr>
          <p:cNvPr id="4" name="Номер слайда 3"/>
          <p:cNvSpPr>
            <a:spLocks noGrp="1"/>
          </p:cNvSpPr>
          <p:nvPr>
            <p:ph type="sldNum" sz="quarter" idx="12"/>
          </p:nvPr>
        </p:nvSpPr>
        <p:spPr/>
        <p:txBody>
          <a:bodyPr/>
          <a:lstStyle/>
          <a:p>
            <a:fld id="{725C68B6-61C2-468F-89AB-4B9F7531AA68}" type="slidenum">
              <a:rPr lang="ru-RU" smtClean="0"/>
              <a:pPr/>
              <a:t>20</a:t>
            </a:fld>
            <a:endParaRPr lang="ru-RU"/>
          </a:p>
        </p:txBody>
      </p:sp>
      <p:sp>
        <p:nvSpPr>
          <p:cNvPr id="7" name="Прямоугольник 6"/>
          <p:cNvSpPr/>
          <p:nvPr/>
        </p:nvSpPr>
        <p:spPr>
          <a:xfrm>
            <a:off x="683568" y="1412776"/>
            <a:ext cx="6192688" cy="646331"/>
          </a:xfrm>
          <a:prstGeom prst="rect">
            <a:avLst/>
          </a:prstGeom>
        </p:spPr>
        <p:txBody>
          <a:bodyPr wrap="square">
            <a:spAutoFit/>
          </a:bodyPr>
          <a:lstStyle/>
          <a:p>
            <a:r>
              <a:rPr lang="uk-UA" b="1" dirty="0" smtClean="0"/>
              <a:t>Амплітуда коливань артеріального тиску у досліджуваних груп у різні стадії навантаження</a:t>
            </a:r>
            <a:endParaRPr lang="ru-RU" b="1" dirty="0"/>
          </a:p>
        </p:txBody>
      </p:sp>
    </p:spTree>
  </p:cSld>
  <p:clrMapOvr>
    <a:masterClrMapping/>
  </p:clrMapOvr>
  <p:transition spd="med">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Висновки </a:t>
            </a:r>
            <a:endParaRPr lang="ru-RU" b="1" dirty="0"/>
          </a:p>
        </p:txBody>
      </p:sp>
      <p:sp>
        <p:nvSpPr>
          <p:cNvPr id="3" name="Содержимое 2"/>
          <p:cNvSpPr>
            <a:spLocks noGrp="1"/>
          </p:cNvSpPr>
          <p:nvPr>
            <p:ph idx="1"/>
          </p:nvPr>
        </p:nvSpPr>
        <p:spPr>
          <a:xfrm>
            <a:off x="467544" y="1484784"/>
            <a:ext cx="8435280" cy="5069160"/>
          </a:xfrm>
          <a:solidFill>
            <a:schemeClr val="tx1">
              <a:lumMod val="50000"/>
              <a:lumOff val="50000"/>
              <a:alpha val="40000"/>
            </a:schemeClr>
          </a:solidFill>
        </p:spPr>
        <p:txBody>
          <a:bodyPr>
            <a:normAutofit fontScale="47500" lnSpcReduction="20000"/>
          </a:bodyPr>
          <a:lstStyle/>
          <a:p>
            <a:pPr lvl="0"/>
            <a:r>
              <a:rPr lang="uk-UA" sz="3800" dirty="0" smtClean="0"/>
              <a:t> Нами було виявлено, що динамічна робота полягає у постійному скорочені і розслабленні м’язових волокон. Основною функцією скелетних м’язів є рух тіла і окремих його частин у просторі. Динамічна робота менше впливає на втому м’язів.</a:t>
            </a:r>
            <a:endParaRPr lang="ru-RU" sz="3800" dirty="0" smtClean="0"/>
          </a:p>
          <a:p>
            <a:pPr lvl="0"/>
            <a:r>
              <a:rPr lang="uk-UA" sz="3800" dirty="0" smtClean="0"/>
              <a:t>Нами було з’ясовано, що статичне навантаження полягає у їх напруженні, але не скороченні. Через це швидкість їх втоми більша, аніж при динамічній роботі.</a:t>
            </a:r>
            <a:endParaRPr lang="ru-RU" sz="3800" dirty="0" smtClean="0"/>
          </a:p>
          <a:p>
            <a:pPr lvl="0"/>
            <a:r>
              <a:rPr lang="uk-UA" sz="3800" dirty="0" smtClean="0"/>
              <a:t>Визначено, що життєва ємність легень більша стоячи, бо у такій позі  внутрішні органи знаходяться у більш вільному положенні. </a:t>
            </a:r>
            <a:endParaRPr lang="ru-RU" sz="3800" dirty="0" smtClean="0"/>
          </a:p>
          <a:p>
            <a:pPr lvl="0"/>
            <a:r>
              <a:rPr lang="uk-UA" sz="3800" dirty="0" smtClean="0"/>
              <a:t>У результаті проведеного нами експерименту нами було з’ясовано, що частота серцевих скорочень і тиск зростають після виконання фізичних вправ. Це пов’язано з потребою м’язів у більшій кількості енергії.</a:t>
            </a:r>
            <a:endParaRPr lang="ru-RU" sz="3800" dirty="0" smtClean="0"/>
          </a:p>
          <a:p>
            <a:pPr lvl="0"/>
            <a:r>
              <a:rPr lang="uk-UA" sz="3800" dirty="0" smtClean="0"/>
              <a:t>Фізичні вправи позитивно впливають на організм людини, прискорює процеси життєдіяльності. Працюючі м’язи отримують більше поживних речовин і кисню у працюючих м’язах відкриті 100% капілярів, а в непрацюючих – 10%. Під час фізичних навантажень скорочуються </a:t>
            </a:r>
            <a:endParaRPr lang="ru-RU" sz="3800" dirty="0" smtClean="0"/>
          </a:p>
          <a:p>
            <a:pPr lvl="0"/>
            <a:r>
              <a:rPr lang="uk-UA" sz="3800" dirty="0" smtClean="0"/>
              <a:t>Отримані данні являються науковим обґрунтуванням необхідності додаткових занять фізичною культурою у підлітків.</a:t>
            </a:r>
            <a:endParaRPr lang="ru-RU" sz="3800" dirty="0" smtClean="0"/>
          </a:p>
          <a:p>
            <a:pPr lvl="0"/>
            <a:r>
              <a:rPr lang="uk-UA" sz="3800" dirty="0" smtClean="0"/>
              <a:t>Ми створили рекомендації щодо фізичних навантажень для підлітків, які можуть використовуватися у загальноосвітніх закладах</a:t>
            </a:r>
            <a:endParaRPr lang="ru-RU" sz="3800" dirty="0" smtClean="0"/>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21</a:t>
            </a:fld>
            <a:endParaRPr lang="ru-RU"/>
          </a:p>
        </p:txBody>
      </p:sp>
    </p:spTree>
  </p:cSld>
  <p:clrMapOvr>
    <a:masterClrMapping/>
  </p:clrMapOvr>
  <p:transition spd="med">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uk-UA" b="1" dirty="0" smtClean="0"/>
              <a:t>Рекомендації</a:t>
            </a:r>
            <a:endParaRPr lang="ru-RU" b="1" dirty="0"/>
          </a:p>
        </p:txBody>
      </p:sp>
      <p:sp>
        <p:nvSpPr>
          <p:cNvPr id="3" name="Содержимое 2"/>
          <p:cNvSpPr>
            <a:spLocks noGrp="1"/>
          </p:cNvSpPr>
          <p:nvPr>
            <p:ph idx="1"/>
          </p:nvPr>
        </p:nvSpPr>
        <p:spPr>
          <a:solidFill>
            <a:schemeClr val="tx1">
              <a:lumMod val="50000"/>
              <a:lumOff val="50000"/>
              <a:alpha val="40000"/>
            </a:schemeClr>
          </a:solidFill>
        </p:spPr>
        <p:txBody>
          <a:bodyPr>
            <a:normAutofit/>
          </a:bodyPr>
          <a:lstStyle/>
          <a:p>
            <a:pPr lvl="0"/>
            <a:r>
              <a:rPr lang="uk-UA" sz="1800" b="1" dirty="0" smtClean="0"/>
              <a:t>Підліткам не варто займатися до 16 років важкою атлетикою , бо м’язова тканина ще не до кінця розвинута і буде підлягати змінам. Займаючись важкою атлетикою, виконується статична робота м’язів, що призводить до швидкої втоми і деструкції м’язових структур.</a:t>
            </a:r>
            <a:endParaRPr lang="ru-RU" sz="1800" b="1" dirty="0" smtClean="0"/>
          </a:p>
          <a:p>
            <a:pPr lvl="0"/>
            <a:r>
              <a:rPr lang="uk-UA" sz="1800" b="1" dirty="0" smtClean="0"/>
              <a:t>Тривалі заняття спортом призводять до втоми м’язів, тому навантаження на організм людини повинні бути дозовані. При м’язових навантаженнях м’язові волокна руйнуються, щоб м’язова маса збільшувалася. Потім їм потрібно не менше 48 годин, щоб вони відновилися у більшій кількості.</a:t>
            </a:r>
            <a:endParaRPr lang="ru-RU" sz="1800" b="1" dirty="0" smtClean="0"/>
          </a:p>
          <a:p>
            <a:pPr lvl="0"/>
            <a:r>
              <a:rPr lang="uk-UA" sz="1800" b="1" dirty="0" smtClean="0"/>
              <a:t>До 16 років підліткам варто займатися легкою атлетикою, плаванням тощо, бо при цьому виконується динамічна робота м’язів.</a:t>
            </a:r>
            <a:endParaRPr lang="ru-RU" sz="1800" b="1"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22</a:t>
            </a:fld>
            <a:endParaRPr lang="ru-RU"/>
          </a:p>
        </p:txBody>
      </p:sp>
      <p:sp>
        <p:nvSpPr>
          <p:cNvPr id="34820" name="AutoShape 4" descr="http://psiholife.ru/wp-content/uploads/2013/04/razvivayshie-zanyatiya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21" name="Picture 5" descr="C:\Users\MAN\Desktop\ман 8 комната\razvivayshie-zanyatiya1.jpg"/>
          <p:cNvPicPr>
            <a:picLocks noChangeAspect="1" noChangeArrowheads="1"/>
          </p:cNvPicPr>
          <p:nvPr/>
        </p:nvPicPr>
        <p:blipFill>
          <a:blip r:embed="rId3" cstate="print"/>
          <a:srcRect/>
          <a:stretch>
            <a:fillRect/>
          </a:stretch>
        </p:blipFill>
        <p:spPr bwMode="auto">
          <a:xfrm>
            <a:off x="2987824" y="4581128"/>
            <a:ext cx="3165450" cy="21053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123728" y="1916832"/>
            <a:ext cx="6624736" cy="1143000"/>
          </a:xfrm>
        </p:spPr>
        <p:txBody>
          <a:bodyPr/>
          <a:lstStyle/>
          <a:p>
            <a:r>
              <a:rPr lang="uk-UA" b="1" dirty="0" smtClean="0"/>
              <a:t>ДЯКУЄМО ЗА УВАГУ!</a:t>
            </a:r>
            <a:endParaRPr lang="ru-RU" b="1"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23</a:t>
            </a:fld>
            <a:endParaRPr lang="ru-RU"/>
          </a:p>
        </p:txBody>
      </p:sp>
    </p:spTree>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MAN\Desktop\ман 8 комната\skelet.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Науковий апарат дослідження</a:t>
            </a:r>
            <a:endParaRPr lang="ru-RU" b="1" dirty="0"/>
          </a:p>
        </p:txBody>
      </p:sp>
      <p:sp>
        <p:nvSpPr>
          <p:cNvPr id="3" name="Содержимое 2"/>
          <p:cNvSpPr>
            <a:spLocks noGrp="1"/>
          </p:cNvSpPr>
          <p:nvPr>
            <p:ph idx="1"/>
          </p:nvPr>
        </p:nvSpPr>
        <p:spPr>
          <a:solidFill>
            <a:schemeClr val="tx1">
              <a:lumMod val="50000"/>
              <a:lumOff val="50000"/>
              <a:alpha val="34000"/>
            </a:schemeClr>
          </a:solidFill>
          <a:effectLst>
            <a:outerShdw blurRad="50800" dist="50800" dir="5400000" algn="ctr" rotWithShape="0">
              <a:schemeClr val="tx1">
                <a:lumMod val="65000"/>
                <a:lumOff val="35000"/>
              </a:schemeClr>
            </a:outerShdw>
          </a:effectLst>
        </p:spPr>
        <p:txBody>
          <a:bodyPr>
            <a:normAutofit fontScale="85000" lnSpcReduction="20000"/>
          </a:bodyPr>
          <a:lstStyle/>
          <a:p>
            <a:pPr>
              <a:buNone/>
            </a:pPr>
            <a:r>
              <a:rPr lang="uk-UA" b="1" dirty="0" smtClean="0"/>
              <a:t>Завдання</a:t>
            </a:r>
            <a:r>
              <a:rPr lang="uk-UA" dirty="0" smtClean="0"/>
              <a:t>:</a:t>
            </a:r>
            <a:endParaRPr lang="ru-RU" dirty="0" smtClean="0"/>
          </a:p>
          <a:p>
            <a:r>
              <a:rPr lang="uk-UA" dirty="0" smtClean="0"/>
              <a:t> 	- Обґрунтувати вплив статичного та динамічного навантаження на м’язи;</a:t>
            </a:r>
            <a:endParaRPr lang="ru-RU" dirty="0" smtClean="0"/>
          </a:p>
          <a:p>
            <a:r>
              <a:rPr lang="uk-UA" dirty="0" smtClean="0"/>
              <a:t>	- Провести тренування школярів, які займаються спортом і тими, що ні;</a:t>
            </a:r>
            <a:endParaRPr lang="ru-RU" dirty="0" smtClean="0"/>
          </a:p>
          <a:p>
            <a:r>
              <a:rPr lang="uk-UA" dirty="0" smtClean="0"/>
              <a:t>	- Визначити, яке навантаження раніше вплине на втому м’язів;</a:t>
            </a:r>
            <a:endParaRPr lang="ru-RU" dirty="0" smtClean="0"/>
          </a:p>
          <a:p>
            <a:r>
              <a:rPr lang="uk-UA" dirty="0" smtClean="0"/>
              <a:t>	- Визначити, який вплив на кровоносну і дихальну системи сприяють фізичні навантаження;</a:t>
            </a:r>
            <a:endParaRPr lang="ru-RU" dirty="0" smtClean="0"/>
          </a:p>
          <a:p>
            <a:r>
              <a:rPr lang="uk-UA" dirty="0" smtClean="0"/>
              <a:t>	- Зробити математичну обробку даних і порівняти показники між досліджуваними групами учнів.</a:t>
            </a:r>
            <a:endParaRPr lang="ru-RU" dirty="0"/>
          </a:p>
        </p:txBody>
      </p:sp>
      <p:sp>
        <p:nvSpPr>
          <p:cNvPr id="3074" name="AutoShape 2" descr="http://soldmaral.ucoz.ru/shablonPPT_2/skele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oldmaral.ucoz.ru/shablonPPT_2/skele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Номер слайда 7"/>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Фізичне навантаження</a:t>
            </a:r>
            <a:endParaRPr lang="ru-RU" b="1" dirty="0"/>
          </a:p>
        </p:txBody>
      </p:sp>
      <p:sp>
        <p:nvSpPr>
          <p:cNvPr id="3" name="Содержимое 2"/>
          <p:cNvSpPr>
            <a:spLocks noGrp="1"/>
          </p:cNvSpPr>
          <p:nvPr>
            <p:ph idx="1"/>
          </p:nvPr>
        </p:nvSpPr>
        <p:spPr>
          <a:solidFill>
            <a:schemeClr val="tx1">
              <a:lumMod val="50000"/>
              <a:lumOff val="50000"/>
              <a:alpha val="40000"/>
            </a:schemeClr>
          </a:solidFill>
        </p:spPr>
        <p:txBody>
          <a:bodyPr/>
          <a:lstStyle/>
          <a:p>
            <a:pPr>
              <a:buNone/>
            </a:pPr>
            <a:r>
              <a:rPr lang="ru-RU" dirty="0" smtClean="0"/>
              <a:t>	</a:t>
            </a:r>
            <a:r>
              <a:rPr lang="uk-UA" dirty="0" smtClean="0"/>
              <a:t>Фізичне навантаження - ступінь інтенсивності і тривалість м'язової роботи, яка визначається величиною енергетичних витрат організму, що розвивають потужність або вироблену роботу. Воно полягає у скорочені і розслаблення м’язів.</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4</a:t>
            </a:fld>
            <a:endParaRPr lang="ru-RU"/>
          </a:p>
        </p:txBody>
      </p:sp>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Опорно-рухова система</a:t>
            </a:r>
            <a:endParaRPr lang="ru-RU" b="1" dirty="0"/>
          </a:p>
        </p:txBody>
      </p:sp>
      <p:sp>
        <p:nvSpPr>
          <p:cNvPr id="3" name="Содержимое 2"/>
          <p:cNvSpPr>
            <a:spLocks noGrp="1"/>
          </p:cNvSpPr>
          <p:nvPr>
            <p:ph idx="1"/>
          </p:nvPr>
        </p:nvSpPr>
        <p:spPr>
          <a:solidFill>
            <a:schemeClr val="tx1">
              <a:lumMod val="50000"/>
              <a:lumOff val="50000"/>
              <a:alpha val="40000"/>
            </a:schemeClr>
          </a:solidFill>
        </p:spPr>
        <p:txBody>
          <a:bodyPr/>
          <a:lstStyle/>
          <a:p>
            <a:pPr>
              <a:buNone/>
            </a:pPr>
            <a:r>
              <a:rPr lang="uk-UA" dirty="0" smtClean="0"/>
              <a:t>	В організмі людини існують три види м’язової тканини: скелетна, серцева та стінок внутрішніх органів (гладка). Разом із кістками вони виконують рухи у просторі.</a:t>
            </a:r>
            <a:endParaRPr lang="ru-RU" dirty="0"/>
          </a:p>
        </p:txBody>
      </p:sp>
      <p:sp>
        <p:nvSpPr>
          <p:cNvPr id="1026" name="AutoShape 2" descr="http://www.medclub.ru/img/work/catalog/a_4107_383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www.medclub.ru/img/work/catalog/a_4107_383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www.zdorovieinfo.ru/upload/images/P1500127-Muscular_system48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http://www.zdorovieinfo.ru/upload/images/P1500127-Muscular_system48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 name="Номер слайда 10"/>
          <p:cNvSpPr>
            <a:spLocks noGrp="1"/>
          </p:cNvSpPr>
          <p:nvPr>
            <p:ph type="sldNum" sz="quarter" idx="12"/>
          </p:nvPr>
        </p:nvSpPr>
        <p:spPr/>
        <p:txBody>
          <a:bodyPr/>
          <a:lstStyle/>
          <a:p>
            <a:fld id="{725C68B6-61C2-468F-89AB-4B9F7531AA68}" type="slidenum">
              <a:rPr lang="ru-RU" smtClean="0"/>
              <a:pPr/>
              <a:t>5</a:t>
            </a:fld>
            <a:endParaRPr lang="ru-RU"/>
          </a:p>
        </p:txBody>
      </p:sp>
      <p:sp>
        <p:nvSpPr>
          <p:cNvPr id="12290" name="AutoShape 2" descr="http://medicina.ua/content/images/opo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291" name="Picture 3" descr="C:\Users\MAN\Desktop\ман 8 комната\opo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3473624"/>
            <a:ext cx="5488651" cy="3384376"/>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Дихальна система</a:t>
            </a:r>
            <a:endParaRPr lang="ru-RU" b="1" dirty="0"/>
          </a:p>
        </p:txBody>
      </p:sp>
      <p:sp>
        <p:nvSpPr>
          <p:cNvPr id="3" name="Содержимое 2"/>
          <p:cNvSpPr>
            <a:spLocks noGrp="1"/>
          </p:cNvSpPr>
          <p:nvPr>
            <p:ph idx="1"/>
          </p:nvPr>
        </p:nvSpPr>
        <p:spPr>
          <a:solidFill>
            <a:schemeClr val="tx1">
              <a:lumMod val="50000"/>
              <a:lumOff val="50000"/>
              <a:alpha val="40000"/>
            </a:schemeClr>
          </a:solidFill>
        </p:spPr>
        <p:txBody>
          <a:bodyPr/>
          <a:lstStyle/>
          <a:p>
            <a:r>
              <a:rPr lang="uk-UA" dirty="0" smtClean="0"/>
              <a:t>Дихання – невід’ємна частина життєдіяльності людини. Завдяки ньому відбувається поглинання організмом кисню і виділення з нього вуглекислого газу.</a:t>
            </a:r>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6</a:t>
            </a:fld>
            <a:endParaRPr lang="ru-RU"/>
          </a:p>
        </p:txBody>
      </p:sp>
      <p:pic>
        <p:nvPicPr>
          <p:cNvPr id="2050" name="Picture 2" descr="C:\Users\MAN\Desktop\ман 8 комната\breathing-system.jpg"/>
          <p:cNvPicPr>
            <a:picLocks noChangeAspect="1" noChangeArrowheads="1"/>
          </p:cNvPicPr>
          <p:nvPr/>
        </p:nvPicPr>
        <p:blipFill>
          <a:blip r:embed="rId3" cstate="print">
            <a:clrChange>
              <a:clrFrom>
                <a:srgbClr val="F9F9F8"/>
              </a:clrFrom>
              <a:clrTo>
                <a:srgbClr val="F9F9F8">
                  <a:alpha val="0"/>
                </a:srgbClr>
              </a:clrTo>
            </a:clrChange>
          </a:blip>
          <a:srcRect/>
          <a:stretch>
            <a:fillRect/>
          </a:stretch>
        </p:blipFill>
        <p:spPr bwMode="auto">
          <a:xfrm>
            <a:off x="2771800" y="3778002"/>
            <a:ext cx="3257264" cy="307999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М’язи</a:t>
            </a:r>
            <a:endParaRPr lang="ru-RU" b="1" dirty="0"/>
          </a:p>
        </p:txBody>
      </p:sp>
      <p:sp>
        <p:nvSpPr>
          <p:cNvPr id="3" name="Содержимое 2"/>
          <p:cNvSpPr>
            <a:spLocks noGrp="1"/>
          </p:cNvSpPr>
          <p:nvPr>
            <p:ph idx="1"/>
          </p:nvPr>
        </p:nvSpPr>
        <p:spPr>
          <a:solidFill>
            <a:schemeClr val="tx1">
              <a:lumMod val="50000"/>
              <a:lumOff val="50000"/>
              <a:alpha val="40000"/>
            </a:schemeClr>
          </a:solidFill>
        </p:spPr>
        <p:txBody>
          <a:bodyPr/>
          <a:lstStyle/>
          <a:p>
            <a:pPr>
              <a:buNone/>
            </a:pPr>
            <a:r>
              <a:rPr lang="uk-UA" dirty="0" smtClean="0"/>
              <a:t>	М'язи, або мускули — органи тіла тварин і людини, що складаються з м'язової тканини, здатної скорочуватися під впливом нервових імпульсів.</a:t>
            </a:r>
            <a:endParaRPr lang="uk-UA"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a:p>
        </p:txBody>
      </p:sp>
      <p:pic>
        <p:nvPicPr>
          <p:cNvPr id="1029" name="Picture 5" descr="C:\Users\MAN\Desktop\ман 8 комната\image07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16016" y="2924944"/>
            <a:ext cx="1725847" cy="374118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MAN\Desktop\ман 8 комната\skele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uk-UA" b="1" dirty="0" smtClean="0"/>
              <a:t>Метаболізм</a:t>
            </a:r>
            <a:endParaRPr lang="ru-RU" b="1" dirty="0"/>
          </a:p>
        </p:txBody>
      </p:sp>
      <p:sp>
        <p:nvSpPr>
          <p:cNvPr id="3" name="Содержимое 2"/>
          <p:cNvSpPr>
            <a:spLocks noGrp="1"/>
          </p:cNvSpPr>
          <p:nvPr>
            <p:ph idx="1"/>
          </p:nvPr>
        </p:nvSpPr>
        <p:spPr>
          <a:solidFill>
            <a:schemeClr val="tx1">
              <a:lumMod val="50000"/>
              <a:lumOff val="50000"/>
              <a:alpha val="40000"/>
            </a:schemeClr>
          </a:solidFill>
        </p:spPr>
        <p:txBody>
          <a:bodyPr/>
          <a:lstStyle/>
          <a:p>
            <a:r>
              <a:rPr lang="uk-UA" dirty="0" smtClean="0"/>
              <a:t>Метаболізм, або обмін речовин, - хімічні перетворення, які відбуваються від моменту надходження поживних речовин в живий організм до моменту, коли кінцеві продукти цих перетворень виділяються в зовнішнє середовище.</a:t>
            </a:r>
            <a:endParaRPr lang="ru-RU" dirty="0"/>
          </a:p>
        </p:txBody>
      </p:sp>
      <p:sp>
        <p:nvSpPr>
          <p:cNvPr id="19458" name="AutoShape 2" descr="http://zenslim.ru/sites/default/files/resize/uploads/metabolism-316x23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59" name="Picture 3" descr="C:\Users\MAN\Desktop\ман 8 комната\metabolism-316x237.jpg"/>
          <p:cNvPicPr>
            <a:picLocks noChangeAspect="1" noChangeArrowheads="1"/>
          </p:cNvPicPr>
          <p:nvPr/>
        </p:nvPicPr>
        <p:blipFill>
          <a:blip r:embed="rId3" cstate="print"/>
          <a:srcRect/>
          <a:stretch>
            <a:fillRect/>
          </a:stretch>
        </p:blipFill>
        <p:spPr bwMode="auto">
          <a:xfrm>
            <a:off x="5004048" y="4149080"/>
            <a:ext cx="3009900" cy="2257425"/>
          </a:xfrm>
          <a:prstGeom prst="rect">
            <a:avLst/>
          </a:prstGeom>
          <a:noFill/>
        </p:spPr>
      </p:pic>
      <p:sp>
        <p:nvSpPr>
          <p:cNvPr id="7" name="Номер слайда 6"/>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MAN\Desktop\ман 8 комната\skelet.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uk-UA" b="1" dirty="0" smtClean="0"/>
              <a:t>Попередні дослідження</a:t>
            </a:r>
            <a:endParaRPr lang="ru-RU" b="1"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9</a:t>
            </a:fld>
            <a:endParaRPr lang="ru-RU"/>
          </a:p>
        </p:txBody>
      </p:sp>
      <p:pic>
        <p:nvPicPr>
          <p:cNvPr id="20482" name="Picture 2" descr="C:\Users\MAN\Desktop\ман 8 комната\кошечки.bmp"/>
          <p:cNvPicPr>
            <a:picLocks noChangeAspect="1" noChangeArrowheads="1"/>
          </p:cNvPicPr>
          <p:nvPr/>
        </p:nvPicPr>
        <p:blipFill>
          <a:blip r:embed="rId4" cstate="print"/>
          <a:srcRect r="65069" b="76965"/>
          <a:stretch>
            <a:fillRect/>
          </a:stretch>
        </p:blipFill>
        <p:spPr bwMode="auto">
          <a:xfrm>
            <a:off x="755576" y="2132856"/>
            <a:ext cx="7740860" cy="3096344"/>
          </a:xfrm>
          <a:prstGeom prst="rect">
            <a:avLst/>
          </a:prstGeom>
          <a:noFill/>
        </p:spPr>
      </p:pic>
      <p:cxnSp>
        <p:nvCxnSpPr>
          <p:cNvPr id="17" name="Прямая со стрелкой 16"/>
          <p:cNvCxnSpPr/>
          <p:nvPr/>
        </p:nvCxnSpPr>
        <p:spPr>
          <a:xfrm flipH="1" flipV="1">
            <a:off x="3635896" y="4653136"/>
            <a:ext cx="2736304" cy="165618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8" name="Прямая со стрелкой 17"/>
          <p:cNvCxnSpPr/>
          <p:nvPr/>
        </p:nvCxnSpPr>
        <p:spPr>
          <a:xfrm flipV="1">
            <a:off x="6444208" y="4869160"/>
            <a:ext cx="1440160" cy="144016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5436096" y="6093296"/>
            <a:ext cx="1872208" cy="584775"/>
          </a:xfrm>
          <a:prstGeom prst="rect">
            <a:avLst/>
          </a:prstGeom>
          <a:noFill/>
        </p:spPr>
        <p:txBody>
          <a:bodyPr wrap="square" rtlCol="0">
            <a:spAutoFit/>
          </a:bodyPr>
          <a:lstStyle/>
          <a:p>
            <a:pPr algn="ctr"/>
            <a:r>
              <a:rPr lang="uk-UA" sz="3200" b="1" dirty="0" smtClean="0"/>
              <a:t>судини</a:t>
            </a:r>
            <a:endParaRPr lang="ru-RU" sz="3200" b="1" dirty="0"/>
          </a:p>
        </p:txBody>
      </p:sp>
      <p:cxnSp>
        <p:nvCxnSpPr>
          <p:cNvPr id="24" name="Прямая со стрелкой 23"/>
          <p:cNvCxnSpPr/>
          <p:nvPr/>
        </p:nvCxnSpPr>
        <p:spPr>
          <a:xfrm flipV="1">
            <a:off x="2123728" y="5013176"/>
            <a:ext cx="792088" cy="100811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5" name="Прямая со стрелкой 24"/>
          <p:cNvCxnSpPr/>
          <p:nvPr/>
        </p:nvCxnSpPr>
        <p:spPr>
          <a:xfrm flipV="1">
            <a:off x="2123728" y="4941168"/>
            <a:ext cx="2880320" cy="108012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Прямая со стрелкой 28"/>
          <p:cNvCxnSpPr/>
          <p:nvPr/>
        </p:nvCxnSpPr>
        <p:spPr>
          <a:xfrm flipV="1">
            <a:off x="2123728" y="4653136"/>
            <a:ext cx="720080" cy="136815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1043608" y="6021288"/>
            <a:ext cx="2448272" cy="584775"/>
          </a:xfrm>
          <a:prstGeom prst="rect">
            <a:avLst/>
          </a:prstGeom>
          <a:noFill/>
        </p:spPr>
        <p:txBody>
          <a:bodyPr wrap="square" rtlCol="0">
            <a:spAutoFit/>
          </a:bodyPr>
          <a:lstStyle/>
          <a:p>
            <a:r>
              <a:rPr lang="uk-UA" sz="3200" b="1" dirty="0" err="1" smtClean="0"/>
              <a:t>міофібрили</a:t>
            </a:r>
            <a:endParaRPr lang="ru-RU" sz="3200" b="1" dirty="0"/>
          </a:p>
        </p:txBody>
      </p:sp>
      <p:cxnSp>
        <p:nvCxnSpPr>
          <p:cNvPr id="33" name="Прямая со стрелкой 32"/>
          <p:cNvCxnSpPr/>
          <p:nvPr/>
        </p:nvCxnSpPr>
        <p:spPr>
          <a:xfrm>
            <a:off x="2915816" y="2780928"/>
            <a:ext cx="648072"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35" name="Прямая со стрелкой 34"/>
          <p:cNvCxnSpPr/>
          <p:nvPr/>
        </p:nvCxnSpPr>
        <p:spPr>
          <a:xfrm>
            <a:off x="6588224" y="3068960"/>
            <a:ext cx="1224136"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37" name="TextBox 36"/>
          <p:cNvSpPr txBox="1"/>
          <p:nvPr/>
        </p:nvSpPr>
        <p:spPr>
          <a:xfrm>
            <a:off x="3563888" y="5805264"/>
            <a:ext cx="1944216" cy="584775"/>
          </a:xfrm>
          <a:prstGeom prst="rect">
            <a:avLst/>
          </a:prstGeom>
          <a:noFill/>
        </p:spPr>
        <p:txBody>
          <a:bodyPr wrap="square" rtlCol="0">
            <a:spAutoFit/>
          </a:bodyPr>
          <a:lstStyle/>
          <a:p>
            <a:pPr algn="ctr"/>
            <a:r>
              <a:rPr lang="en-US" sz="3200" i="1" dirty="0" smtClean="0">
                <a:latin typeface="Garamond" pitchFamily="18" charset="0"/>
              </a:rPr>
              <a:t>l</a:t>
            </a:r>
            <a:r>
              <a:rPr lang="en-US" i="1" dirty="0" smtClean="0"/>
              <a:t>1</a:t>
            </a:r>
            <a:r>
              <a:rPr lang="en-US" sz="3200" i="1" dirty="0" smtClean="0"/>
              <a:t> ˃ </a:t>
            </a:r>
            <a:r>
              <a:rPr lang="en-US" sz="3200" i="1" dirty="0" smtClean="0">
                <a:latin typeface="Garamond" pitchFamily="18" charset="0"/>
              </a:rPr>
              <a:t>l</a:t>
            </a:r>
            <a:r>
              <a:rPr lang="en-US" i="1" dirty="0" smtClean="0"/>
              <a:t>2</a:t>
            </a:r>
            <a:endParaRPr lang="ru-RU" i="1" dirty="0"/>
          </a:p>
        </p:txBody>
      </p:sp>
      <p:sp>
        <p:nvSpPr>
          <p:cNvPr id="38" name="Прямоугольник 37"/>
          <p:cNvSpPr/>
          <p:nvPr/>
        </p:nvSpPr>
        <p:spPr>
          <a:xfrm>
            <a:off x="3059832" y="2204864"/>
            <a:ext cx="432048" cy="584775"/>
          </a:xfrm>
          <a:prstGeom prst="rect">
            <a:avLst/>
          </a:prstGeom>
        </p:spPr>
        <p:txBody>
          <a:bodyPr wrap="square">
            <a:spAutoFit/>
          </a:bodyPr>
          <a:lstStyle/>
          <a:p>
            <a:r>
              <a:rPr lang="en-US" sz="3200" i="1" dirty="0" smtClean="0">
                <a:solidFill>
                  <a:schemeClr val="bg1">
                    <a:lumMod val="75000"/>
                  </a:schemeClr>
                </a:solidFill>
                <a:latin typeface="Garamond" pitchFamily="18" charset="0"/>
              </a:rPr>
              <a:t>l</a:t>
            </a:r>
            <a:r>
              <a:rPr lang="en-US" i="1" dirty="0" smtClean="0">
                <a:solidFill>
                  <a:schemeClr val="bg1">
                    <a:lumMod val="75000"/>
                  </a:schemeClr>
                </a:solidFill>
              </a:rPr>
              <a:t>1</a:t>
            </a:r>
            <a:endParaRPr lang="ru-RU" dirty="0">
              <a:solidFill>
                <a:schemeClr val="bg1">
                  <a:lumMod val="75000"/>
                </a:schemeClr>
              </a:solidFill>
            </a:endParaRPr>
          </a:p>
        </p:txBody>
      </p:sp>
      <p:sp>
        <p:nvSpPr>
          <p:cNvPr id="39" name="Прямоугольник 38"/>
          <p:cNvSpPr/>
          <p:nvPr/>
        </p:nvSpPr>
        <p:spPr>
          <a:xfrm>
            <a:off x="7092280" y="2348880"/>
            <a:ext cx="432048" cy="584775"/>
          </a:xfrm>
          <a:prstGeom prst="rect">
            <a:avLst/>
          </a:prstGeom>
        </p:spPr>
        <p:txBody>
          <a:bodyPr wrap="square">
            <a:spAutoFit/>
          </a:bodyPr>
          <a:lstStyle/>
          <a:p>
            <a:r>
              <a:rPr lang="en-US" sz="3200" i="1" dirty="0" smtClean="0">
                <a:solidFill>
                  <a:schemeClr val="bg1">
                    <a:lumMod val="75000"/>
                  </a:schemeClr>
                </a:solidFill>
                <a:latin typeface="Garamond" pitchFamily="18" charset="0"/>
              </a:rPr>
              <a:t>l</a:t>
            </a:r>
            <a:r>
              <a:rPr lang="en-US" i="1" dirty="0" smtClean="0">
                <a:solidFill>
                  <a:schemeClr val="bg1">
                    <a:lumMod val="75000"/>
                  </a:schemeClr>
                </a:solidFill>
              </a:rPr>
              <a:t>2</a:t>
            </a:r>
            <a:endParaRPr lang="ru-RU" dirty="0">
              <a:solidFill>
                <a:schemeClr val="bg1">
                  <a:lumMod val="75000"/>
                </a:schemeClr>
              </a:solidFill>
            </a:endParaRPr>
          </a:p>
        </p:txBody>
      </p:sp>
    </p:spTree>
  </p:cSld>
  <p:clrMapOvr>
    <a:masterClrMapping/>
  </p:clrMapOvr>
  <p:transition spd="med">
    <p:wheel spokes="8"/>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728</Words>
  <Application>Microsoft Office PowerPoint</Application>
  <PresentationFormat>Экран (4:3)</PresentationFormat>
  <Paragraphs>265</Paragraphs>
  <Slides>23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Вплив фізичних вправ на кровоносну та дихальну систему</vt:lpstr>
      <vt:lpstr>Науковий апарат дослідження</vt:lpstr>
      <vt:lpstr>Науковий апарат дослідження</vt:lpstr>
      <vt:lpstr>Фізичне навантаження</vt:lpstr>
      <vt:lpstr>Опорно-рухова система</vt:lpstr>
      <vt:lpstr>Дихальна система</vt:lpstr>
      <vt:lpstr>М’язи</vt:lpstr>
      <vt:lpstr>Метаболізм</vt:lpstr>
      <vt:lpstr>Попередні дослідження</vt:lpstr>
      <vt:lpstr>Методи дослідження</vt:lpstr>
      <vt:lpstr>Частота серцебиття</vt:lpstr>
      <vt:lpstr>Життєва ємність легень (ЖЄЛ)</vt:lpstr>
      <vt:lpstr>Артеріальний тиск</vt:lpstr>
      <vt:lpstr>Швидкість втоми м’язів</vt:lpstr>
      <vt:lpstr> Результати дослідження</vt:lpstr>
      <vt:lpstr>Результати дослідження</vt:lpstr>
      <vt:lpstr>Результати дослідження</vt:lpstr>
      <vt:lpstr>Результати дослідження</vt:lpstr>
      <vt:lpstr>Результати дослідження</vt:lpstr>
      <vt:lpstr>Результати дослідження</vt:lpstr>
      <vt:lpstr>Висновки </vt:lpstr>
      <vt:lpstr>Рекомендації</vt:lpstr>
      <vt:lpstr>ДЯКУЄМО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Вплив фізичних вправ на кровоносну та дихальну систему</dc:title>
  <dc:creator>MAN</dc:creator>
  <cp:lastModifiedBy>MAN</cp:lastModifiedBy>
  <cp:revision>3</cp:revision>
  <dcterms:created xsi:type="dcterms:W3CDTF">2015-06-27T21:16:55Z</dcterms:created>
  <dcterms:modified xsi:type="dcterms:W3CDTF">2015-06-28T07:14:43Z</dcterms:modified>
</cp:coreProperties>
</file>