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70" r:id="rId3"/>
    <p:sldId id="257" r:id="rId4"/>
    <p:sldId id="271" r:id="rId5"/>
    <p:sldId id="263" r:id="rId6"/>
    <p:sldId id="273" r:id="rId7"/>
    <p:sldId id="274" r:id="rId8"/>
    <p:sldId id="258" r:id="rId9"/>
    <p:sldId id="276" r:id="rId10"/>
    <p:sldId id="275" r:id="rId11"/>
    <p:sldId id="293" r:id="rId12"/>
    <p:sldId id="294" r:id="rId13"/>
    <p:sldId id="287" r:id="rId14"/>
    <p:sldId id="289" r:id="rId15"/>
    <p:sldId id="264" r:id="rId16"/>
    <p:sldId id="284" r:id="rId17"/>
    <p:sldId id="268" r:id="rId18"/>
    <p:sldId id="267" r:id="rId19"/>
    <p:sldId id="277" r:id="rId20"/>
    <p:sldId id="278" r:id="rId21"/>
    <p:sldId id="279" r:id="rId22"/>
    <p:sldId id="280" r:id="rId23"/>
    <p:sldId id="266" r:id="rId24"/>
    <p:sldId id="265" r:id="rId25"/>
    <p:sldId id="269" r:id="rId26"/>
    <p:sldId id="282" r:id="rId27"/>
    <p:sldId id="283" r:id="rId28"/>
    <p:sldId id="285" r:id="rId29"/>
    <p:sldId id="290" r:id="rId30"/>
    <p:sldId id="295" r:id="rId31"/>
    <p:sldId id="259" r:id="rId32"/>
    <p:sldId id="260" r:id="rId33"/>
    <p:sldId id="261" r:id="rId34"/>
    <p:sldId id="262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AFE1"/>
    <a:srgbClr val="6FA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6;&#1086;&#1079;&#1088;&#1086;&#1073;&#1082;&#1072;%20&#1089;&#1080;&#1089;&#1090;&#1077;&#1084;&#1080;%20&#1087;&#1110;&#1076;&#1073;&#1086;&#1088;&#1091;%20&#1084;&#1110;&#1085;&#1077;&#1088;&#1072;&#1083;&#1100;&#1085;&#1080;&#1093;%20&#1074;&#1086;&#1076;%20&#1076;&#1083;&#1103;%20&#1110;&#1085;&#1076;&#1080;&#1074;&#1110;&#1076;&#1091;&#1072;&#1083;&#1100;&#1085;&#1086;&#1075;&#1086;%20&#1074;&#1078;&#1080;&#1074;&#1072;&#1085;&#1085;&#1103;\&#1050;&#1085;&#1080;&#1075;&#1072;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6;&#1086;&#1079;&#1088;&#1086;&#1073;&#1082;&#1072;%20&#1089;&#1080;&#1089;&#1090;&#1077;&#1084;&#1080;%20&#1087;&#1110;&#1076;&#1073;&#1086;&#1088;&#1091;%20&#1084;&#1110;&#1085;&#1077;&#1088;&#1072;&#1083;&#1100;&#1085;&#1080;&#1093;%20&#1074;&#1086;&#1076;%20&#1076;&#1083;&#1103;%20&#1110;&#1085;&#1076;&#1080;&#1074;&#1110;&#1076;&#1091;&#1072;&#1083;&#1100;&#1085;&#1086;&#1075;&#1086;%20&#1074;&#1078;&#1080;&#1074;&#1072;&#1085;&#1085;&#1103;\&#1050;&#1085;&#1080;&#1075;&#1072;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6;&#1086;&#1079;&#1088;&#1086;&#1073;&#1082;&#1072;%20&#1089;&#1080;&#1089;&#1090;&#1077;&#1084;&#1080;%20&#1087;&#1110;&#1076;&#1073;&#1086;&#1088;&#1091;%20&#1084;&#1110;&#1085;&#1077;&#1088;&#1072;&#1083;&#1100;&#1085;&#1080;&#1093;%20&#1074;&#1086;&#1076;%20&#1076;&#1083;&#1103;%20&#1110;&#1085;&#1076;&#1080;&#1074;&#1110;&#1076;&#1091;&#1072;&#1083;&#1100;&#1085;&#1086;&#1075;&#1086;%20&#1074;&#1078;&#1080;&#1074;&#1072;&#1085;&#1085;&#1103;\&#1050;&#1085;&#1080;&#1075;&#1072;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6;&#1086;&#1079;&#1088;&#1086;&#1073;&#1082;&#1072;%20&#1089;&#1080;&#1089;&#1090;&#1077;&#1084;&#1080;%20&#1087;&#1110;&#1076;&#1073;&#1086;&#1088;&#1091;%20&#1084;&#1110;&#1085;&#1077;&#1088;&#1072;&#1083;&#1100;&#1085;&#1080;&#1093;%20&#1074;&#1086;&#1076;%20&#1076;&#1083;&#1103;%20&#1110;&#1085;&#1076;&#1080;&#1074;&#1110;&#1076;&#1091;&#1072;&#1083;&#1100;&#1085;&#1086;&#1075;&#1086;%20&#1074;&#1078;&#1080;&#1074;&#1072;&#1085;&#1085;&#1103;\&#1050;&#1085;&#1080;&#1075;&#1072;1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6;&#1086;&#1079;&#1088;&#1086;&#1073;&#1082;&#1072;%20&#1089;&#1080;&#1089;&#1090;&#1077;&#1084;&#1080;%20&#1087;&#1110;&#1076;&#1073;&#1086;&#1088;&#1091;%20&#1084;&#1110;&#1085;&#1077;&#1088;&#1072;&#1083;&#1100;&#1085;&#1080;&#1093;%20&#1074;&#1086;&#1076;%20&#1076;&#1083;&#1103;%20&#1110;&#1085;&#1076;&#1080;&#1074;&#1110;&#1076;&#1091;&#1072;&#1083;&#1100;&#1085;&#1086;&#1075;&#1086;%20&#1074;&#1078;&#1080;&#1074;&#1072;&#1085;&#1085;&#1103;\&#1050;&#1085;&#1080;&#1075;&#1072;1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6;&#1086;&#1079;&#1088;&#1086;&#1073;&#1082;&#1072;%20&#1089;&#1080;&#1089;&#1090;&#1077;&#1084;&#1080;%20&#1087;&#1110;&#1076;&#1073;&#1086;&#1088;&#1091;%20&#1084;&#1110;&#1085;&#1077;&#1088;&#1072;&#1083;&#1100;&#1085;&#1080;&#1093;%20&#1074;&#1086;&#1076;%20&#1076;&#1083;&#1103;%20&#1110;&#1085;&#1076;&#1080;&#1074;&#1110;&#1076;&#1091;&#1072;&#1083;&#1100;&#1085;&#1086;&#1075;&#1086;%20&#1074;&#1078;&#1080;&#1074;&#1072;&#1085;&#1085;&#1103;\&#1050;&#1085;&#1080;&#1075;&#1072;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6;&#1086;&#1079;&#1088;&#1086;&#1073;&#1082;&#1072;%20&#1089;&#1080;&#1089;&#1090;&#1077;&#1084;&#1080;%20&#1087;&#1110;&#1076;&#1073;&#1086;&#1088;&#1091;%20&#1084;&#1110;&#1085;&#1077;&#1088;&#1072;&#1083;&#1100;&#1085;&#1080;&#1093;%20&#1074;&#1086;&#1076;%20&#1076;&#1083;&#1103;%20&#1110;&#1085;&#1076;&#1080;&#1074;&#1110;&#1076;&#1091;&#1072;&#1083;&#1100;&#1085;&#1086;&#1075;&#1086;%20&#1074;&#1078;&#1080;&#1074;&#1072;&#1085;&#1085;&#1103;\&#1050;&#1085;&#1080;&#1075;&#1072;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6;&#1086;&#1079;&#1088;&#1086;&#1073;&#1082;&#1072;%20&#1089;&#1080;&#1089;&#1090;&#1077;&#1084;&#1080;%20&#1087;&#1110;&#1076;&#1073;&#1086;&#1088;&#1091;%20&#1084;&#1110;&#1085;&#1077;&#1088;&#1072;&#1083;&#1100;&#1085;&#1080;&#1093;%20&#1074;&#1086;&#1076;%20&#1076;&#1083;&#1103;%20&#1110;&#1085;&#1076;&#1080;&#1074;&#1110;&#1076;&#1091;&#1072;&#1083;&#1100;&#1085;&#1086;&#1075;&#1086;%20&#1074;&#1078;&#1080;&#1074;&#1072;&#1085;&#1085;&#1103;\&#1050;&#1085;&#1080;&#1075;&#1072;1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6;&#1086;&#1079;&#1088;&#1086;&#1073;&#1082;&#1072;%20&#1089;&#1080;&#1089;&#1090;&#1077;&#1084;&#1080;%20&#1087;&#1110;&#1076;&#1073;&#1086;&#1088;&#1091;%20&#1084;&#1110;&#1085;&#1077;&#1088;&#1072;&#1083;&#1100;&#1085;&#1080;&#1093;%20&#1074;&#1086;&#1076;%20&#1076;&#1083;&#1103;%20&#1110;&#1085;&#1076;&#1080;&#1074;&#1110;&#1076;&#1091;&#1072;&#1083;&#1100;&#1085;&#1086;&#1075;&#1086;%20&#1074;&#1078;&#1080;&#1074;&#1072;&#1085;&#1085;&#1103;\&#1050;&#1085;&#1080;&#1075;&#1072;1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6;&#1086;&#1079;&#1088;&#1086;&#1073;&#1082;&#1072;%20&#1089;&#1080;&#1089;&#1090;&#1077;&#1084;&#1080;%20&#1087;&#1110;&#1076;&#1073;&#1086;&#1088;&#1091;%20&#1084;&#1110;&#1085;&#1077;&#1088;&#1072;&#1083;&#1100;&#1085;&#1080;&#1093;%20&#1074;&#1086;&#1076;%20&#1076;&#1083;&#1103;%20&#1110;&#1085;&#1076;&#1080;&#1074;&#1110;&#1076;&#1091;&#1072;&#1083;&#1100;&#1085;&#1086;&#1075;&#1086;%20&#1074;&#1078;&#1080;&#1074;&#1072;&#1085;&#1085;&#1103;\&#1050;&#1085;&#1080;&#1075;&#1072;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6;&#1086;&#1079;&#1088;&#1086;&#1073;&#1082;&#1072;%20&#1089;&#1080;&#1089;&#1090;&#1077;&#1084;&#1080;%20&#1087;&#1110;&#1076;&#1073;&#1086;&#1088;&#1091;%20&#1084;&#1110;&#1085;&#1077;&#1088;&#1072;&#1083;&#1100;&#1085;&#1080;&#1093;%20&#1074;&#1086;&#1076;%20&#1076;&#1083;&#1103;%20&#1110;&#1085;&#1076;&#1080;&#1074;&#1110;&#1076;&#1091;&#1072;&#1083;&#1100;&#1085;&#1086;&#1075;&#1086;%20&#1074;&#1078;&#1080;&#1074;&#1072;&#1085;&#1085;&#1103;\&#1050;&#1085;&#1080;&#1075;&#1072;1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</a:t>
            </a:r>
            <a:r>
              <a:rPr lang="ru-RU" sz="32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мак</a:t>
            </a:r>
          </a:p>
        </c:rich>
      </c:tx>
      <c:layout>
        <c:manualLayout>
          <c:xMode val="edge"/>
          <c:yMode val="edge"/>
          <c:x val="0.455481709317585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cat>
            <c:strRef>
              <c:f>Лист1!$A$3:$A$7</c:f>
              <c:strCache>
                <c:ptCount val="5"/>
                <c:pt idx="0">
                  <c:v>Моршинська сл. г.</c:v>
                </c:pt>
                <c:pt idx="1">
                  <c:v>Моршинська н. г.</c:v>
                </c:pt>
                <c:pt idx="2">
                  <c:v>Трускавецька</c:v>
                </c:pt>
                <c:pt idx="3">
                  <c:v>Знаменівська</c:v>
                </c:pt>
                <c:pt idx="4">
                  <c:v>Ессентуки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48970512"/>
        <c:axId val="149493976"/>
        <c:axId val="0"/>
      </c:bar3DChart>
      <c:catAx>
        <c:axId val="14897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493976"/>
        <c:crosses val="autoZero"/>
        <c:auto val="1"/>
        <c:lblAlgn val="ctr"/>
        <c:lblOffset val="100"/>
        <c:noMultiLvlLbl val="0"/>
      </c:catAx>
      <c:valAx>
        <c:axId val="149493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97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Електропровідність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cat>
            <c:strRef>
              <c:f>Лист1!$A$3:$A$7</c:f>
              <c:strCache>
                <c:ptCount val="5"/>
                <c:pt idx="0">
                  <c:v>Моршинська сл. г.</c:v>
                </c:pt>
                <c:pt idx="1">
                  <c:v>Моршинська н. г.</c:v>
                </c:pt>
                <c:pt idx="2">
                  <c:v>Трускавецька</c:v>
                </c:pt>
                <c:pt idx="3">
                  <c:v>Знаменівська</c:v>
                </c:pt>
                <c:pt idx="4">
                  <c:v>Ессентуки</c:v>
                </c:pt>
              </c:strCache>
            </c:strRef>
          </c:cat>
          <c:val>
            <c:numRef>
              <c:f>Лист1!$S$3:$S$7</c:f>
              <c:numCache>
                <c:formatCode>General</c:formatCode>
                <c:ptCount val="5"/>
                <c:pt idx="0">
                  <c:v>222</c:v>
                </c:pt>
                <c:pt idx="1">
                  <c:v>222</c:v>
                </c:pt>
                <c:pt idx="2">
                  <c:v>325</c:v>
                </c:pt>
                <c:pt idx="3">
                  <c:v>310</c:v>
                </c:pt>
                <c:pt idx="4">
                  <c:v>9000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50370048"/>
        <c:axId val="150370440"/>
        <c:axId val="0"/>
      </c:bar3DChart>
      <c:catAx>
        <c:axId val="15037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370440"/>
        <c:crosses val="autoZero"/>
        <c:auto val="1"/>
        <c:lblAlgn val="ctr"/>
        <c:lblOffset val="100"/>
        <c:noMultiLvlLbl val="0"/>
      </c:catAx>
      <c:valAx>
        <c:axId val="15037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37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759514435695541E-2"/>
          <c:y val="1.0171332750072908E-2"/>
          <c:w val="0.98024048556430443"/>
          <c:h val="0.8707874015748031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Загальний!$A$2</c:f>
              <c:strCache>
                <c:ptCount val="1"/>
                <c:pt idx="0">
                  <c:v>Моршинська сл. г.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Загальний!$B$1:$J$1</c:f>
              <c:strCache>
                <c:ptCount val="8"/>
                <c:pt idx="0">
                  <c:v>Смак</c:v>
                </c:pt>
                <c:pt idx="1">
                  <c:v>Запах</c:v>
                </c:pt>
                <c:pt idx="2">
                  <c:v>рН</c:v>
                </c:pt>
                <c:pt idx="3">
                  <c:v>Сульфати</c:v>
                </c:pt>
                <c:pt idx="4">
                  <c:v>Твердість води</c:v>
                </c:pt>
                <c:pt idx="5">
                  <c:v>Нітрати</c:v>
                </c:pt>
                <c:pt idx="6">
                  <c:v>Нікель</c:v>
                </c:pt>
                <c:pt idx="7">
                  <c:v>Мінералізація</c:v>
                </c:pt>
              </c:strCache>
            </c:strRef>
          </c:cat>
          <c:val>
            <c:numRef>
              <c:f>Загальний!$B$2:$J$2</c:f>
              <c:numCache>
                <c:formatCode>General</c:formatCode>
                <c:ptCount val="9"/>
                <c:pt idx="0">
                  <c:v>2</c:v>
                </c:pt>
                <c:pt idx="1">
                  <c:v>0</c:v>
                </c:pt>
                <c:pt idx="2">
                  <c:v>2.25</c:v>
                </c:pt>
                <c:pt idx="3">
                  <c:v>1</c:v>
                </c:pt>
                <c:pt idx="4">
                  <c:v>2.2000000000000002</c:v>
                </c:pt>
                <c:pt idx="5">
                  <c:v>3</c:v>
                </c:pt>
                <c:pt idx="6">
                  <c:v>0</c:v>
                </c:pt>
                <c:pt idx="7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Загальний!$A$3</c:f>
              <c:strCache>
                <c:ptCount val="1"/>
                <c:pt idx="0">
                  <c:v>Моршинська н. г.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Загальний!$B$1:$J$1</c:f>
              <c:strCache>
                <c:ptCount val="8"/>
                <c:pt idx="0">
                  <c:v>Смак</c:v>
                </c:pt>
                <c:pt idx="1">
                  <c:v>Запах</c:v>
                </c:pt>
                <c:pt idx="2">
                  <c:v>рН</c:v>
                </c:pt>
                <c:pt idx="3">
                  <c:v>Сульфати</c:v>
                </c:pt>
                <c:pt idx="4">
                  <c:v>Твердість води</c:v>
                </c:pt>
                <c:pt idx="5">
                  <c:v>Нітрати</c:v>
                </c:pt>
                <c:pt idx="6">
                  <c:v>Нікель</c:v>
                </c:pt>
                <c:pt idx="7">
                  <c:v>Мінералізація</c:v>
                </c:pt>
              </c:strCache>
            </c:strRef>
          </c:cat>
          <c:val>
            <c:numRef>
              <c:f>Загальний!$B$3:$J$3</c:f>
              <c:numCache>
                <c:formatCode>General</c:formatCode>
                <c:ptCount val="9"/>
                <c:pt idx="0">
                  <c:v>1</c:v>
                </c:pt>
                <c:pt idx="1">
                  <c:v>0</c:v>
                </c:pt>
                <c:pt idx="2">
                  <c:v>6.2</c:v>
                </c:pt>
                <c:pt idx="3">
                  <c:v>1</c:v>
                </c:pt>
                <c:pt idx="4">
                  <c:v>2.2000000000000002</c:v>
                </c:pt>
                <c:pt idx="5">
                  <c:v>3</c:v>
                </c:pt>
                <c:pt idx="6">
                  <c:v>0</c:v>
                </c:pt>
                <c:pt idx="7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Загальний!$A$4</c:f>
              <c:strCache>
                <c:ptCount val="1"/>
                <c:pt idx="0">
                  <c:v>Трускавецька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cat>
            <c:strRef>
              <c:f>Загальний!$B$1:$J$1</c:f>
              <c:strCache>
                <c:ptCount val="8"/>
                <c:pt idx="0">
                  <c:v>Смак</c:v>
                </c:pt>
                <c:pt idx="1">
                  <c:v>Запах</c:v>
                </c:pt>
                <c:pt idx="2">
                  <c:v>рН</c:v>
                </c:pt>
                <c:pt idx="3">
                  <c:v>Сульфати</c:v>
                </c:pt>
                <c:pt idx="4">
                  <c:v>Твердість води</c:v>
                </c:pt>
                <c:pt idx="5">
                  <c:v>Нітрати</c:v>
                </c:pt>
                <c:pt idx="6">
                  <c:v>Нікель</c:v>
                </c:pt>
                <c:pt idx="7">
                  <c:v>Мінералізація</c:v>
                </c:pt>
              </c:strCache>
            </c:strRef>
          </c:cat>
          <c:val>
            <c:numRef>
              <c:f>Загальний!$B$4:$J$4</c:f>
              <c:numCache>
                <c:formatCode>General</c:formatCode>
                <c:ptCount val="9"/>
                <c:pt idx="0">
                  <c:v>2</c:v>
                </c:pt>
                <c:pt idx="1">
                  <c:v>1</c:v>
                </c:pt>
                <c:pt idx="2">
                  <c:v>2.4300000000000002</c:v>
                </c:pt>
                <c:pt idx="3">
                  <c:v>1</c:v>
                </c:pt>
                <c:pt idx="4">
                  <c:v>1.8</c:v>
                </c:pt>
                <c:pt idx="5">
                  <c:v>3</c:v>
                </c:pt>
                <c:pt idx="6">
                  <c:v>0</c:v>
                </c:pt>
                <c:pt idx="7">
                  <c:v>0.6</c:v>
                </c:pt>
              </c:numCache>
            </c:numRef>
          </c:val>
        </c:ser>
        <c:ser>
          <c:idx val="3"/>
          <c:order val="3"/>
          <c:tx>
            <c:strRef>
              <c:f>Загальний!$A$5</c:f>
              <c:strCache>
                <c:ptCount val="1"/>
                <c:pt idx="0">
                  <c:v>Знаменівська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cat>
            <c:strRef>
              <c:f>Загальний!$B$1:$J$1</c:f>
              <c:strCache>
                <c:ptCount val="8"/>
                <c:pt idx="0">
                  <c:v>Смак</c:v>
                </c:pt>
                <c:pt idx="1">
                  <c:v>Запах</c:v>
                </c:pt>
                <c:pt idx="2">
                  <c:v>рН</c:v>
                </c:pt>
                <c:pt idx="3">
                  <c:v>Сульфати</c:v>
                </c:pt>
                <c:pt idx="4">
                  <c:v>Твердість води</c:v>
                </c:pt>
                <c:pt idx="5">
                  <c:v>Нітрати</c:v>
                </c:pt>
                <c:pt idx="6">
                  <c:v>Нікель</c:v>
                </c:pt>
                <c:pt idx="7">
                  <c:v>Мінералізація</c:v>
                </c:pt>
              </c:strCache>
            </c:strRef>
          </c:cat>
          <c:val>
            <c:numRef>
              <c:f>Загальний!$B$5:$J$5</c:f>
              <c:numCache>
                <c:formatCode>General</c:formatCode>
                <c:ptCount val="9"/>
                <c:pt idx="0">
                  <c:v>2</c:v>
                </c:pt>
                <c:pt idx="1">
                  <c:v>0</c:v>
                </c:pt>
                <c:pt idx="2">
                  <c:v>8.31</c:v>
                </c:pt>
                <c:pt idx="3">
                  <c:v>1</c:v>
                </c:pt>
                <c:pt idx="4">
                  <c:v>1.5</c:v>
                </c:pt>
                <c:pt idx="5">
                  <c:v>3</c:v>
                </c:pt>
                <c:pt idx="6">
                  <c:v>0</c:v>
                </c:pt>
                <c:pt idx="7">
                  <c:v>0.4</c:v>
                </c:pt>
              </c:numCache>
            </c:numRef>
          </c:val>
        </c:ser>
        <c:ser>
          <c:idx val="4"/>
          <c:order val="4"/>
          <c:tx>
            <c:strRef>
              <c:f>Загальний!$A$6</c:f>
              <c:strCache>
                <c:ptCount val="1"/>
                <c:pt idx="0">
                  <c:v>Ессентуки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cat>
            <c:strRef>
              <c:f>Загальний!$B$1:$J$1</c:f>
              <c:strCache>
                <c:ptCount val="8"/>
                <c:pt idx="0">
                  <c:v>Смак</c:v>
                </c:pt>
                <c:pt idx="1">
                  <c:v>Запах</c:v>
                </c:pt>
                <c:pt idx="2">
                  <c:v>рН</c:v>
                </c:pt>
                <c:pt idx="3">
                  <c:v>Сульфати</c:v>
                </c:pt>
                <c:pt idx="4">
                  <c:v>Твердість води</c:v>
                </c:pt>
                <c:pt idx="5">
                  <c:v>Нітрати</c:v>
                </c:pt>
                <c:pt idx="6">
                  <c:v>Нікель</c:v>
                </c:pt>
                <c:pt idx="7">
                  <c:v>Мінералізація</c:v>
                </c:pt>
              </c:strCache>
            </c:strRef>
          </c:cat>
          <c:val>
            <c:numRef>
              <c:f>Загальний!$B$6:$J$6</c:f>
              <c:numCache>
                <c:formatCode>General</c:formatCode>
                <c:ptCount val="9"/>
                <c:pt idx="0">
                  <c:v>5</c:v>
                </c:pt>
                <c:pt idx="1">
                  <c:v>2</c:v>
                </c:pt>
                <c:pt idx="2">
                  <c:v>4.8600000000000003</c:v>
                </c:pt>
                <c:pt idx="3">
                  <c:v>1</c:v>
                </c:pt>
                <c:pt idx="4">
                  <c:v>2</c:v>
                </c:pt>
                <c:pt idx="5">
                  <c:v>20</c:v>
                </c:pt>
                <c:pt idx="6">
                  <c:v>0</c:v>
                </c:pt>
                <c:pt idx="7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50371224"/>
        <c:axId val="150371616"/>
        <c:axId val="150437584"/>
      </c:bar3DChart>
      <c:catAx>
        <c:axId val="150371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371616"/>
        <c:crosses val="autoZero"/>
        <c:auto val="1"/>
        <c:lblAlgn val="ctr"/>
        <c:lblOffset val="100"/>
        <c:noMultiLvlLbl val="0"/>
      </c:catAx>
      <c:valAx>
        <c:axId val="15037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371224"/>
        <c:crosses val="autoZero"/>
        <c:crossBetween val="between"/>
      </c:valAx>
      <c:serAx>
        <c:axId val="1504375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371616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Запах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Загальний!$A$2:$A$6</c:f>
              <c:strCache>
                <c:ptCount val="5"/>
                <c:pt idx="0">
                  <c:v>Моршинська сл. г.</c:v>
                </c:pt>
                <c:pt idx="1">
                  <c:v>Моршинська н. г.</c:v>
                </c:pt>
                <c:pt idx="2">
                  <c:v>Трускавецька</c:v>
                </c:pt>
                <c:pt idx="3">
                  <c:v>Знаменівська</c:v>
                </c:pt>
                <c:pt idx="4">
                  <c:v>Ессентуки</c:v>
                </c:pt>
              </c:strCache>
            </c:strRef>
          </c:cat>
          <c:val>
            <c:numRef>
              <c:f>Загальний!$C$2:$C$6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49505672"/>
        <c:axId val="149089480"/>
        <c:axId val="0"/>
      </c:bar3DChart>
      <c:catAx>
        <c:axId val="149505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089480"/>
        <c:crosses val="autoZero"/>
        <c:auto val="1"/>
        <c:lblAlgn val="ctr"/>
        <c:lblOffset val="100"/>
        <c:noMultiLvlLbl val="0"/>
      </c:catAx>
      <c:valAx>
        <c:axId val="149089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505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3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рН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4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4">
                    <a:lumMod val="75000"/>
                  </a:schemeClr>
                </a:contourClr>
              </a:sp3d>
            </c:spPr>
          </c:dPt>
          <c:cat>
            <c:strRef>
              <c:f>Лист1!$A$3:$A$7</c:f>
              <c:strCache>
                <c:ptCount val="5"/>
                <c:pt idx="0">
                  <c:v>Моршинська сл. г.</c:v>
                </c:pt>
                <c:pt idx="1">
                  <c:v>Моршинська н. г.</c:v>
                </c:pt>
                <c:pt idx="2">
                  <c:v>Трускавецька</c:v>
                </c:pt>
                <c:pt idx="3">
                  <c:v>Знаменівська</c:v>
                </c:pt>
                <c:pt idx="4">
                  <c:v>Ессентуки</c:v>
                </c:pt>
              </c:strCache>
            </c:strRef>
          </c:cat>
          <c:val>
            <c:numRef>
              <c:f>Лист1!$D$3:$D$7</c:f>
              <c:numCache>
                <c:formatCode>General</c:formatCode>
                <c:ptCount val="5"/>
                <c:pt idx="0">
                  <c:v>2.25</c:v>
                </c:pt>
                <c:pt idx="1">
                  <c:v>6.2</c:v>
                </c:pt>
                <c:pt idx="2">
                  <c:v>2.4300000000000002</c:v>
                </c:pt>
                <c:pt idx="3">
                  <c:v>8.31</c:v>
                </c:pt>
                <c:pt idx="4">
                  <c:v>4.8600000000000003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49196424"/>
        <c:axId val="149196808"/>
        <c:axId val="0"/>
      </c:bar3DChart>
      <c:catAx>
        <c:axId val="149196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196808"/>
        <c:crosses val="autoZero"/>
        <c:auto val="1"/>
        <c:lblAlgn val="ctr"/>
        <c:lblOffset val="100"/>
        <c:noMultiLvlLbl val="0"/>
      </c:catAx>
      <c:valAx>
        <c:axId val="149196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196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Вміст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хлоридів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Лист1!$E$2</c:f>
              <c:strCache>
                <c:ptCount val="1"/>
                <c:pt idx="0">
                  <c:v>Етикетка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accent4">
                  <a:shade val="76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shade val="76000"/>
                  <a:lumMod val="75000"/>
                </a:schemeClr>
              </a:contourClr>
            </a:sp3d>
          </c:spPr>
          <c:invertIfNegative val="0"/>
          <c:cat>
            <c:strRef>
              <c:f>Лист1!$A$3:$A$6</c:f>
              <c:strCache>
                <c:ptCount val="4"/>
                <c:pt idx="0">
                  <c:v>Моршинська сл. г.</c:v>
                </c:pt>
                <c:pt idx="1">
                  <c:v>Моршинська н. г.</c:v>
                </c:pt>
                <c:pt idx="2">
                  <c:v>Трускавецька</c:v>
                </c:pt>
                <c:pt idx="3">
                  <c:v>Знаменівська</c:v>
                </c:pt>
              </c:strCache>
            </c:strRef>
          </c:cat>
          <c:val>
            <c:numRef>
              <c:f>Лист1!$E$3:$E$6</c:f>
              <c:numCache>
                <c:formatCode>General</c:formatCode>
                <c:ptCount val="4"/>
                <c:pt idx="0">
                  <c:v>60</c:v>
                </c:pt>
                <c:pt idx="1">
                  <c:v>60</c:v>
                </c:pt>
                <c:pt idx="2">
                  <c:v>120</c:v>
                </c:pt>
                <c:pt idx="3">
                  <c:v>150</c:v>
                </c:pt>
              </c:numCache>
            </c:numRef>
          </c:val>
        </c:ser>
        <c:ser>
          <c:idx val="1"/>
          <c:order val="1"/>
          <c:tx>
            <c:strRef>
              <c:f>Лист1!$F$2</c:f>
              <c:strCache>
                <c:ptCount val="1"/>
                <c:pt idx="0">
                  <c:v>Фактичне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4">
                  <a:tint val="77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tint val="77000"/>
                  <a:lumMod val="75000"/>
                </a:schemeClr>
              </a:contourClr>
            </a:sp3d>
          </c:spPr>
          <c:invertIfNegative val="0"/>
          <c:cat>
            <c:strRef>
              <c:f>Лист1!$A$3:$A$6</c:f>
              <c:strCache>
                <c:ptCount val="4"/>
                <c:pt idx="0">
                  <c:v>Моршинська сл. г.</c:v>
                </c:pt>
                <c:pt idx="1">
                  <c:v>Моршинська н. г.</c:v>
                </c:pt>
                <c:pt idx="2">
                  <c:v>Трускавецька</c:v>
                </c:pt>
                <c:pt idx="3">
                  <c:v>Знаменівська</c:v>
                </c:pt>
              </c:strCache>
            </c:strRef>
          </c:cat>
          <c:val>
            <c:numRef>
              <c:f>Лист1!$F$3:$F$6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49208888"/>
        <c:axId val="149803032"/>
        <c:axId val="0"/>
      </c:bar3DChart>
      <c:catAx>
        <c:axId val="149208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803032"/>
        <c:crosses val="autoZero"/>
        <c:auto val="1"/>
        <c:lblAlgn val="ctr"/>
        <c:lblOffset val="100"/>
        <c:noMultiLvlLbl val="0"/>
      </c:catAx>
      <c:valAx>
        <c:axId val="149803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208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Вміст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сульфатів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Лист1!$G$2</c:f>
              <c:strCache>
                <c:ptCount val="1"/>
                <c:pt idx="0">
                  <c:v>Етикетка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Лист1!$A$3:$A$7</c:f>
              <c:strCache>
                <c:ptCount val="5"/>
                <c:pt idx="0">
                  <c:v>Моршинська сл. г.</c:v>
                </c:pt>
                <c:pt idx="1">
                  <c:v>Моршинська н. г.</c:v>
                </c:pt>
                <c:pt idx="2">
                  <c:v>Трускавецька</c:v>
                </c:pt>
                <c:pt idx="3">
                  <c:v>Знаменівська</c:v>
                </c:pt>
                <c:pt idx="4">
                  <c:v>Ессентуки</c:v>
                </c:pt>
              </c:strCache>
            </c:strRef>
          </c:cat>
          <c:val>
            <c:numRef>
              <c:f>Лист1!$G$3:$G$7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150</c:v>
                </c:pt>
                <c:pt idx="3">
                  <c:v>50</c:v>
                </c:pt>
                <c:pt idx="4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Лист1!$H$2</c:f>
              <c:strCache>
                <c:ptCount val="1"/>
                <c:pt idx="0">
                  <c:v>Фактичне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Лист1!$A$3:$A$7</c:f>
              <c:strCache>
                <c:ptCount val="5"/>
                <c:pt idx="0">
                  <c:v>Моршинська сл. г.</c:v>
                </c:pt>
                <c:pt idx="1">
                  <c:v>Моршинська н. г.</c:v>
                </c:pt>
                <c:pt idx="2">
                  <c:v>Трускавецька</c:v>
                </c:pt>
                <c:pt idx="3">
                  <c:v>Знаменівська</c:v>
                </c:pt>
                <c:pt idx="4">
                  <c:v>Ессентуки</c:v>
                </c:pt>
              </c:strCache>
            </c:strRef>
          </c:cat>
          <c:val>
            <c:numRef>
              <c:f>Лист1!$H$3:$H$7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49294968"/>
        <c:axId val="149295360"/>
        <c:axId val="0"/>
      </c:bar3DChart>
      <c:catAx>
        <c:axId val="149294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295360"/>
        <c:crosses val="autoZero"/>
        <c:auto val="1"/>
        <c:lblAlgn val="ctr"/>
        <c:lblOffset val="100"/>
        <c:noMultiLvlLbl val="0"/>
      </c:catAx>
      <c:valAx>
        <c:axId val="149295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294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Твердість</a:t>
            </a:r>
            <a:r>
              <a:rPr lang="ru-RU" sz="3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Лист1!$K$2</c:f>
              <c:strCache>
                <c:ptCount val="1"/>
                <c:pt idx="0">
                  <c:v>Фактичне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Лист1!$A$3:$A$7</c:f>
              <c:strCache>
                <c:ptCount val="5"/>
                <c:pt idx="0">
                  <c:v>Моршинська сл. г.</c:v>
                </c:pt>
                <c:pt idx="1">
                  <c:v>Моршинська н. г.</c:v>
                </c:pt>
                <c:pt idx="2">
                  <c:v>Трускавецька</c:v>
                </c:pt>
                <c:pt idx="3">
                  <c:v>Знаменівська</c:v>
                </c:pt>
                <c:pt idx="4">
                  <c:v>Ессентуки</c:v>
                </c:pt>
              </c:strCache>
            </c:strRef>
          </c:cat>
          <c:val>
            <c:numRef>
              <c:f>Лист1!$K$3:$K$7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2.2000000000000002</c:v>
                </c:pt>
                <c:pt idx="2">
                  <c:v>1.8</c:v>
                </c:pt>
                <c:pt idx="3">
                  <c:v>1.5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49296144"/>
        <c:axId val="149296536"/>
        <c:axId val="0"/>
      </c:bar3DChart>
      <c:catAx>
        <c:axId val="14929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296536"/>
        <c:crosses val="autoZero"/>
        <c:auto val="1"/>
        <c:lblAlgn val="ctr"/>
        <c:lblOffset val="100"/>
        <c:noMultiLvlLbl val="0"/>
      </c:catAx>
      <c:valAx>
        <c:axId val="149296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29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Сума</a:t>
            </a:r>
            <a:r>
              <a:rPr lang="en-US" sz="3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ru-RU" sz="3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3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Лист1!$Y$2</c:f>
              <c:strCache>
                <c:ptCount val="1"/>
                <c:pt idx="0">
                  <c:v>Етикетка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</c:dPt>
          <c:cat>
            <c:strRef>
              <c:f>Лист1!$A$3:$A$7</c:f>
              <c:strCache>
                <c:ptCount val="5"/>
                <c:pt idx="0">
                  <c:v>Моршинська сл. г.</c:v>
                </c:pt>
                <c:pt idx="1">
                  <c:v>Моршинська н. г.</c:v>
                </c:pt>
                <c:pt idx="2">
                  <c:v>Трускавецька</c:v>
                </c:pt>
                <c:pt idx="3">
                  <c:v>Знаменівська</c:v>
                </c:pt>
                <c:pt idx="4">
                  <c:v>Ессентуки</c:v>
                </c:pt>
              </c:strCache>
            </c:strRef>
          </c:cat>
          <c:val>
            <c:numRef>
              <c:f>Лист1!$Y$3:$Y$7</c:f>
              <c:numCache>
                <c:formatCode>General</c:formatCode>
                <c:ptCount val="5"/>
                <c:pt idx="0">
                  <c:v>92</c:v>
                </c:pt>
                <c:pt idx="1">
                  <c:v>92</c:v>
                </c:pt>
                <c:pt idx="2">
                  <c:v>195</c:v>
                </c:pt>
                <c:pt idx="3">
                  <c:v>75</c:v>
                </c:pt>
                <c:pt idx="4">
                  <c:v>275</c:v>
                </c:pt>
              </c:numCache>
            </c:numRef>
          </c:val>
        </c:ser>
        <c:ser>
          <c:idx val="1"/>
          <c:order val="1"/>
          <c:tx>
            <c:strRef>
              <c:f>Лист1!$Z$2</c:f>
              <c:strCache>
                <c:ptCount val="1"/>
                <c:pt idx="0">
                  <c:v>Фактичне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Лист1!$A$3:$A$7</c:f>
              <c:strCache>
                <c:ptCount val="5"/>
                <c:pt idx="0">
                  <c:v>Моршинська сл. г.</c:v>
                </c:pt>
                <c:pt idx="1">
                  <c:v>Моршинська н. г.</c:v>
                </c:pt>
                <c:pt idx="2">
                  <c:v>Трускавецька</c:v>
                </c:pt>
                <c:pt idx="3">
                  <c:v>Знаменівська</c:v>
                </c:pt>
                <c:pt idx="4">
                  <c:v>Ессентуки</c:v>
                </c:pt>
              </c:strCache>
            </c:strRef>
          </c:cat>
          <c:val>
            <c:numRef>
              <c:f>Лист1!$Z$3:$Z$7</c:f>
              <c:numCache>
                <c:formatCode>General</c:formatCode>
                <c:ptCount val="5"/>
                <c:pt idx="0">
                  <c:v>68.2</c:v>
                </c:pt>
                <c:pt idx="1">
                  <c:v>68.2</c:v>
                </c:pt>
                <c:pt idx="2">
                  <c:v>55.8</c:v>
                </c:pt>
                <c:pt idx="3">
                  <c:v>46.5</c:v>
                </c:pt>
                <c:pt idx="4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49297320"/>
        <c:axId val="149297712"/>
        <c:axId val="0"/>
      </c:bar3DChart>
      <c:catAx>
        <c:axId val="149297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297712"/>
        <c:crosses val="autoZero"/>
        <c:auto val="1"/>
        <c:lblAlgn val="ctr"/>
        <c:lblOffset val="100"/>
        <c:noMultiLvlLbl val="0"/>
      </c:catAx>
      <c:valAx>
        <c:axId val="14929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297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Вміст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нітратів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712598425196846E-2"/>
          <c:y val="0.10636599591717702"/>
          <c:w val="0.94574122375328085"/>
          <c:h val="0.82181029454651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Лист1!$A$3:$A$7</c:f>
              <c:strCache>
                <c:ptCount val="5"/>
                <c:pt idx="0">
                  <c:v>Моршинська сл. г.</c:v>
                </c:pt>
                <c:pt idx="1">
                  <c:v>Моршинська н. г.</c:v>
                </c:pt>
                <c:pt idx="2">
                  <c:v>Трускавецька</c:v>
                </c:pt>
                <c:pt idx="3">
                  <c:v>Знаменівська</c:v>
                </c:pt>
                <c:pt idx="4">
                  <c:v>Ессентуки</c:v>
                </c:pt>
              </c:strCache>
            </c:strRef>
          </c:cat>
          <c:val>
            <c:numRef>
              <c:f>Лист1!$M$3:$M$7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49298496"/>
        <c:axId val="150368088"/>
        <c:axId val="0"/>
      </c:bar3DChart>
      <c:catAx>
        <c:axId val="14929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368088"/>
        <c:crosses val="autoZero"/>
        <c:auto val="1"/>
        <c:lblAlgn val="ctr"/>
        <c:lblOffset val="100"/>
        <c:noMultiLvlLbl val="0"/>
      </c:catAx>
      <c:valAx>
        <c:axId val="150368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29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Мінералізація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1762237532808399"/>
          <c:y val="1.48148148148148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092847769028876E-2"/>
          <c:y val="0.13295377661125693"/>
          <c:w val="0.96357381889763782"/>
          <c:h val="0.809502916302128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Лист1!$Q$2</c:f>
              <c:strCache>
                <c:ptCount val="1"/>
                <c:pt idx="0">
                  <c:v>Етикетка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Лист1!$A$3:$A$7</c:f>
              <c:strCache>
                <c:ptCount val="5"/>
                <c:pt idx="0">
                  <c:v>Моршинська сл. г.</c:v>
                </c:pt>
                <c:pt idx="1">
                  <c:v>Моршинська н. г.</c:v>
                </c:pt>
                <c:pt idx="2">
                  <c:v>Трускавецька</c:v>
                </c:pt>
                <c:pt idx="3">
                  <c:v>Знаменівська</c:v>
                </c:pt>
                <c:pt idx="4">
                  <c:v>Ессентуки</c:v>
                </c:pt>
              </c:strCache>
            </c:strRef>
          </c:cat>
          <c:val>
            <c:numRef>
              <c:f>Лист1!$Q$3:$Q$7</c:f>
              <c:numCache>
                <c:formatCode>General</c:formatCode>
                <c:ptCount val="5"/>
                <c:pt idx="0">
                  <c:v>0.25</c:v>
                </c:pt>
                <c:pt idx="1">
                  <c:v>0.25</c:v>
                </c:pt>
                <c:pt idx="2">
                  <c:v>0.6</c:v>
                </c:pt>
                <c:pt idx="3">
                  <c:v>0.4</c:v>
                </c:pt>
                <c:pt idx="4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Лист1!$R$2</c:f>
              <c:strCache>
                <c:ptCount val="1"/>
                <c:pt idx="0">
                  <c:v>Фактичне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Лист1!$A$3:$A$7</c:f>
              <c:strCache>
                <c:ptCount val="5"/>
                <c:pt idx="0">
                  <c:v>Моршинська сл. г.</c:v>
                </c:pt>
                <c:pt idx="1">
                  <c:v>Моршинська н. г.</c:v>
                </c:pt>
                <c:pt idx="2">
                  <c:v>Трускавецька</c:v>
                </c:pt>
                <c:pt idx="3">
                  <c:v>Знаменівська</c:v>
                </c:pt>
                <c:pt idx="4">
                  <c:v>Ессентуки</c:v>
                </c:pt>
              </c:strCache>
            </c:strRef>
          </c:cat>
          <c:val>
            <c:numRef>
              <c:f>Лист1!$R$3:$R$7</c:f>
              <c:numCache>
                <c:formatCode>General</c:formatCode>
                <c:ptCount val="5"/>
                <c:pt idx="0">
                  <c:v>0.14430000000000001</c:v>
                </c:pt>
                <c:pt idx="1">
                  <c:v>0.14430000000000001</c:v>
                </c:pt>
                <c:pt idx="2">
                  <c:v>0.21124999999999999</c:v>
                </c:pt>
                <c:pt idx="3">
                  <c:v>0.20150000000000001</c:v>
                </c:pt>
                <c:pt idx="4">
                  <c:v>5.85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50368872"/>
        <c:axId val="150369264"/>
        <c:axId val="0"/>
      </c:bar3DChart>
      <c:catAx>
        <c:axId val="150368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369264"/>
        <c:crosses val="autoZero"/>
        <c:auto val="1"/>
        <c:lblAlgn val="ctr"/>
        <c:lblOffset val="100"/>
        <c:noMultiLvlLbl val="0"/>
      </c:catAx>
      <c:valAx>
        <c:axId val="15036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368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0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0.1377</cdr:x>
      <cdr:y>0.03934</cdr:y>
    </cdr:from>
    <cdr:to>
      <cdr:x>0.26926</cdr:x>
      <cdr:y>0.16831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78898" y="269823"/>
          <a:ext cx="1603948" cy="884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Норма: не вище 2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0.79795</cdr:x>
      <cdr:y>0.05324</cdr:y>
    </cdr:from>
    <cdr:to>
      <cdr:x>0.87295</cdr:x>
      <cdr:y>0.18657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28616" y="3651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0.74016</cdr:x>
      <cdr:y>0.05324</cdr:y>
    </cdr:from>
    <cdr:to>
      <cdr:x>0.81516</cdr:x>
      <cdr:y>0.18657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024079" y="3651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0.08708</cdr:x>
      <cdr:y>0.00077</cdr:y>
    </cdr:from>
    <cdr:to>
      <cdr:x>0.25882</cdr:x>
      <cdr:y>0.08604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061695" y="5269"/>
          <a:ext cx="2093843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uk-UA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Норма: 1-2</a:t>
          </a:r>
          <a:endParaRPr lang="ru-RU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0.76598</cdr:x>
      <cdr:y>0.05324</cdr:y>
    </cdr:from>
    <cdr:to>
      <cdr:x>0.84098</cdr:x>
      <cdr:y>0.18657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38872" y="3651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Норма: 6,8-7,2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0.68519</cdr:x>
      <cdr:y>0</cdr:y>
    </cdr:from>
    <cdr:to>
      <cdr:x>0.94054</cdr:x>
      <cdr:y>0.15707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8349523" y="0"/>
          <a:ext cx="3111708" cy="10772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Норма: не </a:t>
          </a:r>
          <a:r>
            <a:rPr lang="ru-RU" sz="32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вище</a:t>
          </a:r>
          <a:r>
            <a:rPr lang="ru-RU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7 мг-</a:t>
          </a:r>
          <a:r>
            <a:rPr lang="ru-RU" sz="32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екв</a:t>
          </a:r>
          <a:r>
            <a:rPr lang="ru-RU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/л</a:t>
          </a:r>
          <a:endParaRPr lang="ru-RU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0.62279</cdr:x>
      <cdr:y>0.01655</cdr:y>
    </cdr:from>
    <cdr:to>
      <cdr:x>0.69779</cdr:x>
      <cdr:y>0.14988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93006" y="113529"/>
          <a:ext cx="914400" cy="914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Норма: не вище 200 мг/л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0.09221</cdr:x>
      <cdr:y>0.05324</cdr:y>
    </cdr:from>
    <cdr:to>
      <cdr:x>0.60492</cdr:x>
      <cdr:y>0.21639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24263" y="365124"/>
          <a:ext cx="6250898" cy="1118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Низькомінералізовані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0,2-0,5 мг/л</a:t>
          </a:r>
        </a:p>
        <a:p xmlns:a="http://schemas.openxmlformats.org/drawingml/2006/main">
          <a:r>
            <a:rPr lang="uk-UA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Середньомінералізовані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0,5-1 мг/л</a:t>
          </a:r>
        </a:p>
        <a:p xmlns:a="http://schemas.openxmlformats.org/drawingml/2006/main">
          <a:r>
            <a:rPr lang="uk-UA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Високомінералізовані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10-35 мг/л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CBFBA-6072-40AC-BC47-2780DD8D37C0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9E91B-47AC-4FFF-AAA5-50CF3E58C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1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9E91B-47AC-4FFF-AAA5-50CF3E58C03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95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894F-3EA5-45B6-A943-1F80AE490609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0112-9531-4A9C-9FC8-FA8EA42FD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3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894F-3EA5-45B6-A943-1F80AE490609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0112-9531-4A9C-9FC8-FA8EA42FD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57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894F-3EA5-45B6-A943-1F80AE490609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0112-9531-4A9C-9FC8-FA8EA42FD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24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894F-3EA5-45B6-A943-1F80AE490609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0112-9531-4A9C-9FC8-FA8EA42FD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7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894F-3EA5-45B6-A943-1F80AE490609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0112-9531-4A9C-9FC8-FA8EA42FD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83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894F-3EA5-45B6-A943-1F80AE490609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0112-9531-4A9C-9FC8-FA8EA42FD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91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894F-3EA5-45B6-A943-1F80AE490609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0112-9531-4A9C-9FC8-FA8EA42FD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33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894F-3EA5-45B6-A943-1F80AE490609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0112-9531-4A9C-9FC8-FA8EA42FD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16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894F-3EA5-45B6-A943-1F80AE490609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0112-9531-4A9C-9FC8-FA8EA42FD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69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894F-3EA5-45B6-A943-1F80AE490609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0112-9531-4A9C-9FC8-FA8EA42FD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12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894F-3EA5-45B6-A943-1F80AE490609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0112-9531-4A9C-9FC8-FA8EA42FD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20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4894F-3EA5-45B6-A943-1F80AE490609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70112-9531-4A9C-9FC8-FA8EA42FD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2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slide" Target="slide33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32.xml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slide" Target="slide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3980" y="2786271"/>
            <a:ext cx="9144000" cy="2387600"/>
          </a:xfrm>
        </p:spPr>
        <p:txBody>
          <a:bodyPr>
            <a:no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системи підбору мінеральних вод для індивідуального вживання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2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39851" y="-124272"/>
            <a:ext cx="10515600" cy="1325563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якості води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93481"/>
            <a:ext cx="66143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автоматизованого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польових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лабораторіях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системах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автоматизованого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контролю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/>
          <a:stretch/>
        </p:blipFill>
        <p:spPr>
          <a:xfrm>
            <a:off x="6449482" y="1493481"/>
            <a:ext cx="5517669" cy="450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2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 показника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рН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допомогою прибору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phywe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cobra 4 mobile link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uranmaschine.de/70050.Entwicklungen_der_Lehrmittelfirmen/2013_Phywe_Mobile-Link_hi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35" y="2070323"/>
            <a:ext cx="55482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70323"/>
            <a:ext cx="5800400" cy="4351338"/>
          </a:xfrm>
        </p:spPr>
      </p:pic>
    </p:spTree>
    <p:extLst>
      <p:ext uri="{BB962C8B-B14F-4D97-AF65-F5344CB8AC3E}">
        <p14:creationId xmlns:p14="http://schemas.microsoft.com/office/powerpoint/2010/main" val="42669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 твердості води визначався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титриметричним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аналізом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,,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2" y="1798147"/>
            <a:ext cx="3540617" cy="43513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85" y="1825624"/>
            <a:ext cx="3438659" cy="437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5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956" y="20228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нікелю і нітратів досліджувалась фотометричним </a:t>
            </a:r>
            <a:r>
              <a:rPr lang="uk-UA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напівкількісним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аналізом з використанням порівняльної шкали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924" y="1527852"/>
            <a:ext cx="3894141" cy="51921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883" y="1570259"/>
            <a:ext cx="3862337" cy="514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957" y="-386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 змісту етикеток з результатами досліджень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41" y="1286924"/>
            <a:ext cx="6921529" cy="5191147"/>
          </a:xfrm>
        </p:spPr>
      </p:pic>
    </p:spTree>
    <p:extLst>
      <p:ext uri="{BB962C8B-B14F-4D97-AF65-F5344CB8AC3E}">
        <p14:creationId xmlns:p14="http://schemas.microsoft.com/office/powerpoint/2010/main" val="257231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66764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476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215094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450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25581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03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75295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43830" y="536377"/>
            <a:ext cx="4526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Норма: не вище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350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мг/л</a:t>
            </a:r>
          </a:p>
        </p:txBody>
      </p:sp>
    </p:spTree>
    <p:extLst>
      <p:ext uri="{BB962C8B-B14F-4D97-AF65-F5344CB8AC3E}">
        <p14:creationId xmlns:p14="http://schemas.microsoft.com/office/powerpoint/2010/main" val="45042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58658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19344" y="72737"/>
            <a:ext cx="3058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500 мг/л</a:t>
            </a:r>
          </a:p>
        </p:txBody>
      </p:sp>
    </p:spTree>
    <p:extLst>
      <p:ext uri="{BB962C8B-B14F-4D97-AF65-F5344CB8AC3E}">
        <p14:creationId xmlns:p14="http://schemas.microsoft.com/office/powerpoint/2010/main" val="419120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04476"/>
            <a:ext cx="10515600" cy="1325563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 роботою працювали: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46333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Супрун Вікторія</a:t>
            </a:r>
          </a:p>
          <a:p>
            <a:pPr marL="0" indent="0" algn="ctr"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Макаренко Мирослава</a:t>
            </a:r>
          </a:p>
          <a:p>
            <a:pPr marL="0" indent="0" algn="ctr">
              <a:buNone/>
            </a:pP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Петрунько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Тетяна</a:t>
            </a:r>
          </a:p>
          <a:p>
            <a:pPr algn="ctr"/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керівник:</a:t>
            </a:r>
          </a:p>
          <a:p>
            <a:pPr marL="0" indent="0" algn="ctr">
              <a:buNone/>
            </a:pP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Шаповалов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Євген Борисович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41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7082570"/>
              </p:ext>
            </p:extLst>
          </p:nvPr>
        </p:nvGraphicFramePr>
        <p:xfrm>
          <a:off x="6246" y="0"/>
          <a:ext cx="1218575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976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09187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924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42694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64707" y="103515"/>
            <a:ext cx="4841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Норма:  45 мг/л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2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37548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479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38809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356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49577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631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99212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6970" y="599607"/>
            <a:ext cx="7456357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/>
            </a:r>
            <a:br>
              <a:rPr lang="uk-UA" dirty="0"/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Ессентуки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лікувальна газована підходить для людей з хронічними гастритами, з нормальною та зниженою секреторною функцією шлунку; з хворобами кишечника, печінки, жовчного міхура і жовчовивідних шляхів, підшлункової залози, хворобами обміну речовин.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http://stavropol.drinkinfo.ru/data/tradeboard/6992/tradeboardoK88OJ_im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" t="1485" r="2504" b="-4288"/>
          <a:stretch/>
        </p:blipFill>
        <p:spPr bwMode="auto">
          <a:xfrm>
            <a:off x="1296024" y="1065886"/>
            <a:ext cx="2863122" cy="407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705" y="0"/>
            <a:ext cx="3678836" cy="1325563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8669" y="746975"/>
            <a:ext cx="6795753" cy="4172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Знаменівська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негазована підходить для людей з хронічним неатрофічним гастритом, 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підвищенною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кислоутворювальною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функцією шлунку, з виразковою хворобою дванадцятипалої кишки або шлунку, з хронічними захворюваннями жовчного міхура та печінки. </a:t>
            </a:r>
            <a:endParaRPr lang="ru-RU" dirty="0"/>
          </a:p>
        </p:txBody>
      </p:sp>
      <p:pic>
        <p:nvPicPr>
          <p:cNvPr id="4" name="Picture 10" descr="http://avocado.co.ua/products_pictures/Mineral%20water%2011%202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4" t="4249" r="12516" b="4157"/>
          <a:stretch/>
        </p:blipFill>
        <p:spPr bwMode="auto">
          <a:xfrm>
            <a:off x="2289123" y="1014782"/>
            <a:ext cx="1407116" cy="426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klunok.com.ua/uploads/products/2014-03/1395410865_znamenskaya-gaz-15-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9" t="1416" r="35857" b="1325"/>
          <a:stretch/>
        </p:blipFill>
        <p:spPr bwMode="auto">
          <a:xfrm>
            <a:off x="3703329" y="2175669"/>
            <a:ext cx="850423" cy="309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35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1697"/>
            <a:ext cx="10515600" cy="1325563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6452" y="854478"/>
            <a:ext cx="52677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Моршинська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негазована та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середньогазована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«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Трускавецька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сильногазована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придатні для щоденного вживання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3600" dirty="0"/>
          </a:p>
        </p:txBody>
      </p:sp>
      <p:pic>
        <p:nvPicPr>
          <p:cNvPr id="4" name="Picture 2" descr="http://vv.cn.ua/media/928rfdrwjowh13014888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0" t="9086" r="28271" b="3569"/>
          <a:stretch/>
        </p:blipFill>
        <p:spPr bwMode="auto">
          <a:xfrm>
            <a:off x="1558353" y="1307397"/>
            <a:ext cx="2803160" cy="402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img2.zakaz.ua/upload.version_1.0.7d3258ac53825141f1869b677bdf1a71.1350x1350.jpe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5" t="15995" r="37870" b="16095"/>
          <a:stretch/>
        </p:blipFill>
        <p:spPr bwMode="auto">
          <a:xfrm>
            <a:off x="4361513" y="1517260"/>
            <a:ext cx="963604" cy="379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6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017" y="-334851"/>
            <a:ext cx="10515600" cy="1325563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684" y="750531"/>
            <a:ext cx="10515600" cy="5560328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uk-U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розглануто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властивості мінеральних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вод, які визначають індивідуальність вживання води;</a:t>
            </a:r>
          </a:p>
          <a:p>
            <a:pPr>
              <a:buFontTx/>
              <a:buChar char="-"/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контролю за індивідуальними параметрами; </a:t>
            </a:r>
          </a:p>
          <a:p>
            <a:pPr>
              <a:buFontTx/>
              <a:buChar char="-"/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досліджено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 показників, 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вказанних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виробником;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озроблено рекомендації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щодо вживання різних видів мінеральних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Ессентуки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та «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Знаменівська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негазована підходять для людей з     хронічними гастритами, захворюваннями шлунку, печінки та жовчного міхура.</a:t>
            </a:r>
          </a:p>
          <a:p>
            <a:pPr marL="0" indent="0">
              <a:buNone/>
            </a:pP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Негазована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середньогазована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Моршинська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і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сильногазована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Трускавецька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придатні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щоденного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13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7806" y="1166057"/>
            <a:ext cx="10515600" cy="435133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ліз ринку мінеральних вод та визначити основні їх класифікації;</a:t>
            </a:r>
          </a:p>
          <a:p>
            <a:pPr>
              <a:buFontTx/>
              <a:buChar char="-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знайомитись з властивостями мінеральних вод, які визначають індивідуальність вживання води;</a:t>
            </a:r>
          </a:p>
          <a:p>
            <a:pPr>
              <a:buFontTx/>
              <a:buChar char="-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методи контролю за індивідуальними параметрами; </a:t>
            </a:r>
          </a:p>
          <a:p>
            <a:pPr>
              <a:buFontTx/>
              <a:buChar char="-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изначити відповідність показників,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вказанних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виробником;</a:t>
            </a:r>
          </a:p>
          <a:p>
            <a:pPr>
              <a:buFontTx/>
              <a:buChar char="-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озробити рекомендації щодо вживання різних видів мінеральних вод.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demiart.ru/forum/uploads6/post-38683-1279380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77" y="-206494"/>
            <a:ext cx="1448373" cy="153205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7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0020" y="180756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uk-UA" sz="8800" b="1" dirty="0" smtClean="0">
                <a:latin typeface="BatangChe" panose="02030609000101010101" pitchFamily="49" charset="-127"/>
                <a:ea typeface="BatangChe" panose="02030609000101010101" pitchFamily="49" charset="-127"/>
                <a:cs typeface="Times New Roman" panose="02020603050405020304" pitchFamily="18" charset="0"/>
              </a:rPr>
              <a:t>ДЯКУЄМО ЗА УВАГУ</a:t>
            </a:r>
            <a:endParaRPr lang="ru-RU" sz="8800" b="1" dirty="0">
              <a:latin typeface="BatangChe" panose="02030609000101010101" pitchFamily="49" charset="-127"/>
              <a:ea typeface="BatangChe" panose="02030609000101010101" pitchFamily="49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14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0878" y="365125"/>
            <a:ext cx="5072921" cy="633547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«Моршинська»-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мінеральна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вода, яка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добувається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Моршинського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/>
              <a:t> </a:t>
            </a:r>
            <a:endParaRPr lang="ru-RU" b="1" dirty="0"/>
          </a:p>
        </p:txBody>
      </p:sp>
      <p:pic>
        <p:nvPicPr>
          <p:cNvPr id="2050" name="Picture 2" descr="http://vv.cn.ua/media/928rfdrwjowh13014888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0" t="9086" r="28271" b="3569"/>
          <a:stretch/>
        </p:blipFill>
        <p:spPr bwMode="auto">
          <a:xfrm>
            <a:off x="989351" y="365125"/>
            <a:ext cx="4167266" cy="598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ятно 1 5">
            <a:hlinkClick r:id="rId3" action="ppaction://hlinksldjump"/>
          </p:cNvPr>
          <p:cNvSpPr/>
          <p:nvPr/>
        </p:nvSpPr>
        <p:spPr>
          <a:xfrm>
            <a:off x="10941569" y="5355493"/>
            <a:ext cx="824459" cy="1011836"/>
          </a:xfrm>
          <a:prstGeom prst="irregularSeal1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66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3238" y="-1049312"/>
            <a:ext cx="5402706" cy="8109679"/>
          </a:xfrm>
        </p:spPr>
        <p:txBody>
          <a:bodyPr>
            <a:no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Мінеральна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Трускавецька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видобувається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свердловин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ландшафтного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заповідника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курорту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Трускавець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1827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6" name="Picture 4" descr="http://www.ecoposhuk.com.ua/downloads/wares/2450/truskavetsk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" t="4289" b="3871"/>
          <a:stretch/>
        </p:blipFill>
        <p:spPr bwMode="auto">
          <a:xfrm>
            <a:off x="284812" y="1274163"/>
            <a:ext cx="6188426" cy="391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ятно 1 5">
            <a:hlinkClick r:id="rId3" action="ppaction://hlinksldjump"/>
          </p:cNvPr>
          <p:cNvSpPr/>
          <p:nvPr/>
        </p:nvSpPr>
        <p:spPr>
          <a:xfrm>
            <a:off x="10941569" y="5355493"/>
            <a:ext cx="824459" cy="1011836"/>
          </a:xfrm>
          <a:prstGeom prst="irregularSeal1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98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6321" y="2718581"/>
            <a:ext cx="5957341" cy="1325563"/>
          </a:xfrm>
        </p:spPr>
        <p:txBody>
          <a:bodyPr>
            <a:no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Знаменівська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інеральна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Ерлан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яка штучно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збагачується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CO2 </a:t>
            </a:r>
          </a:p>
        </p:txBody>
      </p:sp>
      <p:pic>
        <p:nvPicPr>
          <p:cNvPr id="5" name="Picture 10" descr="http://avocado.co.ua/products_pictures/Mineral%20water%2011%202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4" t="4249" r="12516" b="4157"/>
          <a:stretch/>
        </p:blipFill>
        <p:spPr bwMode="auto">
          <a:xfrm>
            <a:off x="1276123" y="864411"/>
            <a:ext cx="1901792" cy="576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lunok.com.ua/uploads/products/2014-03/1395410865_znamenskaya-gaz-15-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9" t="1416" r="35857" b="1325"/>
          <a:stretch/>
        </p:blipFill>
        <p:spPr bwMode="auto">
          <a:xfrm>
            <a:off x="3361005" y="1997257"/>
            <a:ext cx="1274164" cy="463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ятно 1 6">
            <a:hlinkClick r:id="rId4" action="ppaction://hlinksldjump"/>
          </p:cNvPr>
          <p:cNvSpPr/>
          <p:nvPr/>
        </p:nvSpPr>
        <p:spPr>
          <a:xfrm>
            <a:off x="10941569" y="5355493"/>
            <a:ext cx="824459" cy="1011836"/>
          </a:xfrm>
          <a:prstGeom prst="irregularSeal1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72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5221" y="1879132"/>
            <a:ext cx="408357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«Ессентуки»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мінеральні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спеціалізуються на лікуванні захворювань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stavropol.drinkinfo.ru/data/tradeboard/6992/tradeboardoK88OJ_im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" t="1485" r="2504" b="-4288"/>
          <a:stretch/>
        </p:blipFill>
        <p:spPr bwMode="auto">
          <a:xfrm>
            <a:off x="1528996" y="137907"/>
            <a:ext cx="4841823" cy="689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но 1 4">
            <a:hlinkClick r:id="rId3" action="ppaction://hlinksldjump"/>
          </p:cNvPr>
          <p:cNvSpPr/>
          <p:nvPr/>
        </p:nvSpPr>
        <p:spPr>
          <a:xfrm>
            <a:off x="10941569" y="5355493"/>
            <a:ext cx="824459" cy="1011836"/>
          </a:xfrm>
          <a:prstGeom prst="irregularSeal1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68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5164"/>
            <a:ext cx="10515600" cy="1325563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Кожна мінеральна вода підходить людям з певними фізіологічними характеристиками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79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0273" y="-348803"/>
            <a:ext cx="10515600" cy="1325563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води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4925" y="73335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ступенем мінералізації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19686680">
            <a:off x="8396036" y="1198075"/>
            <a:ext cx="183798" cy="1357597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021611" y="1327952"/>
            <a:ext cx="167426" cy="2099257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625049">
            <a:off x="4169395" y="1285910"/>
            <a:ext cx="194042" cy="1430475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6507" y="2634936"/>
            <a:ext cx="685981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високомінералізовані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вище 1500 мг / дм3)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485174" y="3618685"/>
            <a:ext cx="1782208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середньомінералізовані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500 мг / л до 1500 мг / л мінералів)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05324" y="2595428"/>
            <a:ext cx="576613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низькомінералізовані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вмістом мінералів до 500 мг / л) 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9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954" y="-234481"/>
            <a:ext cx="10515600" cy="1325563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171" y="278410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А. Александровим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1625049">
            <a:off x="3991874" y="3369893"/>
            <a:ext cx="195470" cy="765364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 rot="20332223" flipV="1">
            <a:off x="4614587" y="1810064"/>
            <a:ext cx="165738" cy="858757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0869403">
            <a:off x="7196668" y="3377154"/>
            <a:ext cx="174080" cy="858883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1793379">
            <a:off x="7690659" y="2004416"/>
            <a:ext cx="169904" cy="780287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486027" y="4018339"/>
            <a:ext cx="2869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Гідрокарбонатні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58646" y="1261737"/>
            <a:ext cx="1898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Сульфатні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9370" y="1414373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Хлоридні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92803" y="4183059"/>
            <a:ext cx="2180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Комбіновані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4732" y="47818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59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cnshb.ru/AKDiL/0042/pic/Image5887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59646"/>
            <a:ext cx="11081426" cy="4858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229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єкти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дослідження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inetime.com.ua/modules/pages/pictures/1371558424_967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1" t="7082" r="37968" b="1640"/>
          <a:stretch/>
        </p:blipFill>
        <p:spPr bwMode="auto">
          <a:xfrm>
            <a:off x="838200" y="1552280"/>
            <a:ext cx="1219050" cy="453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apirus.com.ua/img/goods/9763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1" t="787" r="40708"/>
          <a:stretch/>
        </p:blipFill>
        <p:spPr bwMode="auto">
          <a:xfrm>
            <a:off x="2968052" y="1552280"/>
            <a:ext cx="1208279" cy="453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2.zakaz.ua/upload.version_1.0.7d3258ac53825141f1869b677bdf1a71.1350x1350.jpe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5" t="15995" r="37870" b="16095"/>
          <a:stretch/>
        </p:blipFill>
        <p:spPr bwMode="auto">
          <a:xfrm>
            <a:off x="5098981" y="1552280"/>
            <a:ext cx="1151917" cy="453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vocado.co.ua/products_pictures/Mineral%20water%2011%202L.jp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4" t="4249" r="12516" b="4157"/>
          <a:stretch/>
        </p:blipFill>
        <p:spPr bwMode="auto">
          <a:xfrm>
            <a:off x="7482051" y="1553958"/>
            <a:ext cx="1495213" cy="453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f1.ds-russia.ru/u_dirs/098/98258/170aa033e746ce2e2b7f4c81c0eb6abe.jp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75" t="1864" r="1401" b="434"/>
          <a:stretch/>
        </p:blipFill>
        <p:spPr bwMode="auto">
          <a:xfrm>
            <a:off x="10017351" y="1553958"/>
            <a:ext cx="1181551" cy="453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5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казники якості води&#10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15" y="899409"/>
            <a:ext cx="11347554" cy="4991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94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1153</TotalTime>
  <Words>469</Words>
  <Application>Microsoft Office PowerPoint</Application>
  <PresentationFormat>Широкоэкранный</PresentationFormat>
  <Paragraphs>83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BatangChe</vt:lpstr>
      <vt:lpstr>Gulim</vt:lpstr>
      <vt:lpstr>Arial</vt:lpstr>
      <vt:lpstr>Calibri</vt:lpstr>
      <vt:lpstr>Calibri Light</vt:lpstr>
      <vt:lpstr>Times New Roman</vt:lpstr>
      <vt:lpstr>Тема Office</vt:lpstr>
      <vt:lpstr>Розробка системи підбору мінеральних вод для індивідуального вживання </vt:lpstr>
      <vt:lpstr>Над роботою працювали:</vt:lpstr>
      <vt:lpstr>Завдання роботи</vt:lpstr>
      <vt:lpstr>Гіпотеза</vt:lpstr>
      <vt:lpstr>Класифікація води</vt:lpstr>
      <vt:lpstr>Класифікація води </vt:lpstr>
      <vt:lpstr>Презентация PowerPoint</vt:lpstr>
      <vt:lpstr>Об’єкти дослідження</vt:lpstr>
      <vt:lpstr>Презентация PowerPoint</vt:lpstr>
      <vt:lpstr>Контроль якості води</vt:lpstr>
      <vt:lpstr>Вимірювання показника рН за допомогою прибору phywe cobra 4 mobile link</vt:lpstr>
      <vt:lpstr>Показник твердості води визначався титриметричним аналізом</vt:lpstr>
      <vt:lpstr>Наявність нікелю і нітратів досліджувалась фотометричним напівкількісним аналізом з використанням порівняльної шкали</vt:lpstr>
      <vt:lpstr>Порівняння змісту етикеток з результатами досліджень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Рекомендації</vt:lpstr>
      <vt:lpstr>Рекомендації</vt:lpstr>
      <vt:lpstr>Рекомендації</vt:lpstr>
      <vt:lpstr>Висновки</vt:lpstr>
      <vt:lpstr>ДЯКУЄМО ЗА УВАГУ</vt:lpstr>
      <vt:lpstr>«Моршинська»-мінеральна столова вода, яка добувається з Моршинського джерела  </vt:lpstr>
      <vt:lpstr>Мінеральна вода «Трускавецька» видобувається із свердловин ландшафтного заповідника відомого курорту Трускавець, відкритого ще у 1827 році.</vt:lpstr>
      <vt:lpstr>«Знаменівська»-мінеральна вода від компанії «Ерлан», яка штучно збагачується CO2 </vt:lpstr>
      <vt:lpstr>«Ессентуки» - мінеральні води, що спеціалізуються на лікуванні захворювань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Розробка системи підбору мінеральних вод для індивідуального вживання</dc:title>
  <dc:creator>user</dc:creator>
  <cp:lastModifiedBy>user</cp:lastModifiedBy>
  <cp:revision>63</cp:revision>
  <dcterms:created xsi:type="dcterms:W3CDTF">2015-06-26T11:26:24Z</dcterms:created>
  <dcterms:modified xsi:type="dcterms:W3CDTF">2015-06-28T08:24:50Z</dcterms:modified>
</cp:coreProperties>
</file>