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60" r:id="rId4"/>
    <p:sldId id="264" r:id="rId5"/>
    <p:sldId id="263" r:id="rId6"/>
    <p:sldId id="277" r:id="rId7"/>
    <p:sldId id="262" r:id="rId8"/>
    <p:sldId id="269" r:id="rId9"/>
    <p:sldId id="268" r:id="rId10"/>
    <p:sldId id="267" r:id="rId11"/>
    <p:sldId id="265" r:id="rId12"/>
    <p:sldId id="266" r:id="rId13"/>
    <p:sldId id="276" r:id="rId14"/>
    <p:sldId id="273" r:id="rId15"/>
    <p:sldId id="271" r:id="rId16"/>
    <p:sldId id="261" r:id="rId17"/>
    <p:sldId id="272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9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7" autoAdjust="0"/>
    <p:restoredTop sz="94660"/>
  </p:normalViewPr>
  <p:slideViewPr>
    <p:cSldViewPr snapToGrid="0">
      <p:cViewPr varScale="1">
        <p:scale>
          <a:sx n="74" d="100"/>
          <a:sy n="74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161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450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028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6/28/2015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48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30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6/28/2015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97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6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554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38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158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8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uk.wikipedia.org/wiki/%D0%9E%D1%80%D0%B3%D0%B0%D0%BD%D1%96%D1%87%D0%BD%D1%96_%D0%BA%D0%B8%D1%81%D0%BB%D0%BE%D1%82%D0%B8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31" y="-70540"/>
            <a:ext cx="10457645" cy="6928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446987" y="503779"/>
            <a:ext cx="61432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 </a:t>
            </a:r>
            <a:endParaRPr lang="ru-RU" dirty="0"/>
          </a:p>
          <a:p>
            <a:pPr algn="ctr"/>
            <a:r>
              <a:rPr lang="uk-UA" sz="3200" b="1" dirty="0">
                <a:latin typeface="Arial Black" panose="020B0A04020102020204" pitchFamily="34" charset="0"/>
              </a:rPr>
              <a:t>ДОСЛІДЖЕННЯ ПОВНОЦІННОСТІ СОКІВ</a:t>
            </a:r>
            <a:endParaRPr lang="ru-RU" sz="3200" b="1" dirty="0">
              <a:latin typeface="Arial Black" panose="020B0A04020102020204" pitchFamily="34" charset="0"/>
            </a:endParaRPr>
          </a:p>
          <a:p>
            <a:pPr algn="ctr"/>
            <a:r>
              <a:rPr lang="uk-UA" sz="3200" b="1" dirty="0">
                <a:latin typeface="Arial Black" panose="020B0A04020102020204" pitchFamily="34" charset="0"/>
              </a:rPr>
              <a:t>ЗА ВМІСТОМ ВІТАМІНУ </a:t>
            </a:r>
            <a:r>
              <a:rPr lang="uk-UA" sz="4000" b="1" dirty="0">
                <a:latin typeface="Arial Black" panose="020B0A04020102020204" pitchFamily="34" charset="0"/>
              </a:rPr>
              <a:t>С</a:t>
            </a:r>
            <a:endParaRPr lang="ru-RU" sz="3200" b="1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2822" y="3995678"/>
            <a:ext cx="55336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АВТОРИ РОБОТИ:</a:t>
            </a:r>
          </a:p>
          <a:p>
            <a:r>
              <a:rPr lang="ru-RU" sz="2000" b="1" dirty="0"/>
              <a:t>Литвиненко </a:t>
            </a:r>
            <a:r>
              <a:rPr lang="ru-RU" sz="2000" b="1" dirty="0" err="1"/>
              <a:t>Віра</a:t>
            </a:r>
            <a:r>
              <a:rPr lang="ru-RU" sz="2000" b="1" dirty="0"/>
              <a:t>, </a:t>
            </a:r>
            <a:r>
              <a:rPr lang="ru-RU" sz="2000" b="1" dirty="0" err="1" smtClean="0"/>
              <a:t>м.Херсон,Малокопанівська</a:t>
            </a:r>
            <a:r>
              <a:rPr lang="ru-RU" sz="2000" b="1" dirty="0" smtClean="0"/>
              <a:t> </a:t>
            </a:r>
            <a:r>
              <a:rPr lang="ru-RU" sz="2000" b="1" dirty="0"/>
              <a:t>ЗОШ.</a:t>
            </a:r>
          </a:p>
          <a:p>
            <a:r>
              <a:rPr lang="ru-RU" sz="2000" b="1" dirty="0" err="1"/>
              <a:t>Нормировська</a:t>
            </a:r>
            <a:r>
              <a:rPr lang="ru-RU" sz="2000" b="1" dirty="0"/>
              <a:t> </a:t>
            </a:r>
            <a:r>
              <a:rPr lang="ru-RU" sz="2000" b="1" dirty="0" err="1"/>
              <a:t>Єлизавета</a:t>
            </a:r>
            <a:r>
              <a:rPr lang="ru-RU" sz="2000" b="1" dirty="0"/>
              <a:t> м. </a:t>
            </a:r>
            <a:r>
              <a:rPr lang="ru-RU" sz="2000" b="1" dirty="0" err="1"/>
              <a:t>Біла</a:t>
            </a:r>
            <a:r>
              <a:rPr lang="ru-RU" sz="2000" b="1" dirty="0"/>
              <a:t> </a:t>
            </a:r>
            <a:r>
              <a:rPr lang="ru-RU" sz="2000" b="1" dirty="0" err="1" smtClean="0"/>
              <a:t>Церква</a:t>
            </a:r>
            <a:r>
              <a:rPr lang="en-US" sz="2000" b="1" dirty="0" smtClean="0"/>
              <a:t> </a:t>
            </a:r>
            <a:r>
              <a:rPr lang="ru-RU" sz="2000" b="1" dirty="0" err="1" smtClean="0"/>
              <a:t>Білоцерківський</a:t>
            </a:r>
            <a:r>
              <a:rPr lang="ru-RU" sz="2000" b="1" dirty="0" smtClean="0"/>
              <a:t> </a:t>
            </a:r>
            <a:r>
              <a:rPr lang="ru-RU" sz="2000" b="1" dirty="0" err="1"/>
              <a:t>колегіум</a:t>
            </a:r>
            <a:r>
              <a:rPr lang="ru-RU" sz="2000" b="1" dirty="0"/>
              <a:t>.</a:t>
            </a:r>
          </a:p>
          <a:p>
            <a:r>
              <a:rPr lang="ru-RU" sz="2000" b="1" dirty="0"/>
              <a:t>Шевчук </a:t>
            </a:r>
            <a:r>
              <a:rPr lang="ru-RU" sz="2000" b="1" dirty="0" err="1"/>
              <a:t>Олександр</a:t>
            </a:r>
            <a:r>
              <a:rPr lang="ru-RU" sz="2000" b="1" dirty="0"/>
              <a:t> м. </a:t>
            </a:r>
            <a:r>
              <a:rPr lang="ru-RU" sz="2000" b="1" dirty="0" err="1"/>
              <a:t>Володимир-Волинський</a:t>
            </a:r>
            <a:endParaRPr lang="ru-RU" sz="2000" b="1" dirty="0"/>
          </a:p>
          <a:p>
            <a:r>
              <a:rPr lang="ru-RU" sz="2000" b="1" dirty="0" err="1"/>
              <a:t>Володимир-Волинська</a:t>
            </a:r>
            <a:r>
              <a:rPr lang="ru-RU" sz="2000" b="1" dirty="0"/>
              <a:t> СЗШ-</a:t>
            </a:r>
            <a:r>
              <a:rPr lang="ru-RU" sz="2000" b="1" dirty="0" err="1"/>
              <a:t>інтернат</a:t>
            </a:r>
            <a:r>
              <a:rPr lang="ru-RU" sz="2000" b="1" dirty="0"/>
              <a:t>.</a:t>
            </a:r>
          </a:p>
          <a:p>
            <a:r>
              <a:rPr lang="ru-RU" sz="2000" b="1" dirty="0"/>
              <a:t>Сушко </a:t>
            </a:r>
            <a:r>
              <a:rPr lang="ru-RU" sz="2000" b="1" dirty="0" err="1"/>
              <a:t>Євгеній</a:t>
            </a:r>
            <a:r>
              <a:rPr lang="ru-RU" sz="2000" b="1" dirty="0"/>
              <a:t> м. </a:t>
            </a:r>
            <a:r>
              <a:rPr lang="ru-RU" sz="2000" b="1" dirty="0" err="1" smtClean="0"/>
              <a:t>Лохвиця</a:t>
            </a:r>
            <a:r>
              <a:rPr lang="en-US" sz="2000" b="1" dirty="0" smtClean="0"/>
              <a:t> </a:t>
            </a:r>
            <a:r>
              <a:rPr lang="ru-RU" sz="2000" b="1" dirty="0" err="1" smtClean="0"/>
              <a:t>Гімназія</a:t>
            </a:r>
            <a:r>
              <a:rPr lang="ru-RU" sz="2000" b="1" dirty="0" smtClean="0"/>
              <a:t> </a:t>
            </a:r>
            <a:r>
              <a:rPr lang="ru-RU" sz="2000" b="1" dirty="0"/>
              <a:t>№1</a:t>
            </a:r>
          </a:p>
          <a:p>
            <a:r>
              <a:rPr lang="ru-RU" sz="2000" b="1" dirty="0" err="1"/>
              <a:t>Піняєв</a:t>
            </a:r>
            <a:r>
              <a:rPr lang="ru-RU" sz="2000" b="1" dirty="0"/>
              <a:t> </a:t>
            </a:r>
            <a:r>
              <a:rPr lang="ru-RU" sz="2000" b="1" dirty="0" err="1"/>
              <a:t>Євгеній</a:t>
            </a:r>
            <a:r>
              <a:rPr lang="ru-RU" sz="2000" b="1" dirty="0"/>
              <a:t> </a:t>
            </a:r>
            <a:r>
              <a:rPr lang="ru-RU" sz="2000" b="1" dirty="0" err="1" smtClean="0"/>
              <a:t>м.Харків</a:t>
            </a:r>
            <a:r>
              <a:rPr lang="en-US" sz="2000" b="1" dirty="0" smtClean="0"/>
              <a:t> </a:t>
            </a:r>
            <a:r>
              <a:rPr lang="ru-RU" sz="2000" b="1" dirty="0" err="1" smtClean="0"/>
              <a:t>Ліцей</a:t>
            </a:r>
            <a:r>
              <a:rPr lang="ru-RU" sz="2000" b="1" dirty="0" smtClean="0"/>
              <a:t> </a:t>
            </a:r>
            <a:r>
              <a:rPr lang="ru-RU" sz="2000" b="1" dirty="0"/>
              <a:t>№107</a:t>
            </a:r>
          </a:p>
        </p:txBody>
      </p:sp>
    </p:spTree>
    <p:extLst>
      <p:ext uri="{BB962C8B-B14F-4D97-AF65-F5344CB8AC3E}">
        <p14:creationId xmlns:p14="http://schemas.microsoft.com/office/powerpoint/2010/main" val="33937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" y="365125"/>
            <a:ext cx="2776863" cy="5795193"/>
          </a:xfrm>
        </p:spPr>
      </p:pic>
      <p:sp>
        <p:nvSpPr>
          <p:cNvPr id="7" name="TextBox 6"/>
          <p:cNvSpPr txBox="1"/>
          <p:nvPr/>
        </p:nvSpPr>
        <p:spPr>
          <a:xfrm>
            <a:off x="2550017" y="471479"/>
            <a:ext cx="96419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Першим соком для нашого аналізу є продукт вітчизняного виробника </a:t>
            </a:r>
            <a:r>
              <a:rPr lang="uk-UA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«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Rich</a:t>
            </a:r>
            <a:r>
              <a:rPr lang="uk-UA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»</a:t>
            </a:r>
            <a:r>
              <a:rPr lang="uk-UA" sz="2400" dirty="0"/>
              <a:t>: виробник повідомляє, що його продукт є 100% яблуневим  </a:t>
            </a:r>
            <a:r>
              <a:rPr lang="uk-UA" sz="2400" dirty="0" smtClean="0"/>
              <a:t>соком(освітл</a:t>
            </a:r>
            <a:r>
              <a:rPr lang="uk-UA" sz="2400" dirty="0"/>
              <a:t>е</a:t>
            </a:r>
            <a:r>
              <a:rPr lang="uk-UA" sz="2400" dirty="0" smtClean="0"/>
              <a:t>ним)</a:t>
            </a:r>
            <a:endParaRPr lang="uk-UA" sz="2000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r="34946"/>
          <a:stretch/>
        </p:blipFill>
        <p:spPr>
          <a:xfrm>
            <a:off x="10356957" y="1249633"/>
            <a:ext cx="1506829" cy="4762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3391" y="1688965"/>
            <a:ext cx="74053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За результатами дослідження вмісту вітаміну С </a:t>
            </a:r>
            <a:r>
              <a:rPr lang="uk-UA" sz="2400" dirty="0" err="1" smtClean="0"/>
              <a:t>йодометричним</a:t>
            </a:r>
            <a:r>
              <a:rPr lang="uk-UA" sz="2400" dirty="0" smtClean="0"/>
              <a:t> методом ми виявили, що частка вищезгаданого вітаміну становить </a:t>
            </a:r>
            <a:r>
              <a:rPr lang="uk-UA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0.34мг\100мл</a:t>
            </a:r>
            <a:r>
              <a:rPr lang="uk-UA" sz="2400" b="1" dirty="0" smtClean="0"/>
              <a:t>, </a:t>
            </a:r>
            <a:r>
              <a:rPr lang="uk-UA" sz="2400" dirty="0" smtClean="0"/>
              <a:t>що свідчить про  недостатню кількість вітаміну С в соковому продукті.</a:t>
            </a:r>
          </a:p>
          <a:p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2" r="10203"/>
          <a:stretch/>
        </p:blipFill>
        <p:spPr>
          <a:xfrm>
            <a:off x="6813998" y="4088615"/>
            <a:ext cx="3214745" cy="2805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Кольцо 11"/>
          <p:cNvSpPr/>
          <p:nvPr/>
        </p:nvSpPr>
        <p:spPr>
          <a:xfrm>
            <a:off x="7342423" y="4336850"/>
            <a:ext cx="1912514" cy="2073498"/>
          </a:xfrm>
          <a:prstGeom prst="donut">
            <a:avLst>
              <a:gd name="adj" fmla="val 68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1309" y="4019903"/>
            <a:ext cx="49169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F19E65"/>
                </a:solidFill>
              </a:rPr>
              <a:t>Також ми виявили значні пошкодження картонної </a:t>
            </a:r>
            <a:r>
              <a:rPr lang="uk-UA" sz="2000" b="1" dirty="0" smtClean="0">
                <a:solidFill>
                  <a:srgbClr val="F19E65"/>
                </a:solidFill>
              </a:rPr>
              <a:t>упаковки та відсутність інформації про склад соку, </a:t>
            </a:r>
            <a:r>
              <a:rPr lang="uk-UA" sz="2000" b="1" dirty="0">
                <a:solidFill>
                  <a:srgbClr val="F19E65"/>
                </a:solidFill>
              </a:rPr>
              <a:t>що говорить нам про неправильне зберігання та транспортування продукту, а також про можливість фальсифікації оригінального продукту виробника «</a:t>
            </a:r>
            <a:r>
              <a:rPr lang="en-US" sz="2000" b="1" dirty="0">
                <a:solidFill>
                  <a:srgbClr val="F19E65"/>
                </a:solidFill>
              </a:rPr>
              <a:t>Rich</a:t>
            </a:r>
            <a:r>
              <a:rPr lang="uk-UA" sz="2000" b="1" dirty="0">
                <a:solidFill>
                  <a:srgbClr val="F19E65"/>
                </a:solidFill>
              </a:rPr>
              <a:t>»</a:t>
            </a:r>
            <a:endParaRPr lang="ru-RU" sz="2000" b="1" dirty="0">
              <a:solidFill>
                <a:srgbClr val="F19E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" y="365125"/>
            <a:ext cx="2776863" cy="579519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56" y="1880315"/>
            <a:ext cx="1943295" cy="3844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3502" y="749528"/>
            <a:ext cx="9337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Наступним  </a:t>
            </a:r>
            <a:r>
              <a:rPr lang="uk-UA" sz="2400" dirty="0"/>
              <a:t>об’єктом для нашого дослідження був  яблучний нектар(освітлений пастеризований) </a:t>
            </a:r>
            <a:r>
              <a:rPr lang="uk-UA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«</a:t>
            </a:r>
            <a:r>
              <a:rPr lang="uk-UA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Садочок»</a:t>
            </a:r>
            <a:r>
              <a:rPr lang="uk-UA" sz="2400" dirty="0" smtClean="0"/>
              <a:t>. Виробник наголошує, </a:t>
            </a:r>
            <a:r>
              <a:rPr lang="uk-UA" sz="2400" dirty="0"/>
              <a:t>що фруктова частина становить не менше 50 </a:t>
            </a:r>
            <a:r>
              <a:rPr lang="uk-UA" sz="2400" dirty="0" smtClean="0"/>
              <a:t>%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703502" y="2602158"/>
            <a:ext cx="6915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Склад: яблучний сік концентрований, цукровий сироп, регулятор кислотності лимонна кислота, натуральний ароматизатор «Яблуко</a:t>
            </a:r>
            <a:r>
              <a:rPr lang="uk-UA" sz="2400" dirty="0" smtClean="0"/>
              <a:t>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462" y="4454788"/>
            <a:ext cx="7084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За нашим дослідження вміст вітаміну </a:t>
            </a:r>
            <a:r>
              <a:rPr lang="ru-RU" sz="2400" dirty="0" smtClean="0"/>
              <a:t>С в </a:t>
            </a:r>
            <a:r>
              <a:rPr lang="ru-RU" sz="2400" dirty="0" err="1" smtClean="0"/>
              <a:t>цьому</a:t>
            </a:r>
            <a:r>
              <a:rPr lang="ru-RU" sz="2400" dirty="0" smtClean="0"/>
              <a:t> </a:t>
            </a:r>
            <a:r>
              <a:rPr lang="ru-RU" sz="2400" dirty="0" err="1" smtClean="0"/>
              <a:t>соці</a:t>
            </a:r>
            <a:r>
              <a:rPr lang="ru-RU" sz="2400" dirty="0" smtClean="0"/>
              <a:t> становить </a:t>
            </a:r>
            <a:r>
              <a:rPr 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0.36мг\100мл</a:t>
            </a:r>
            <a:r>
              <a:rPr lang="ru-RU" sz="2400" dirty="0" smtClean="0"/>
              <a:t>. З </a:t>
            </a:r>
            <a:r>
              <a:rPr lang="ru-RU" sz="2400" dirty="0" err="1" smtClean="0"/>
              <a:t>цього</a:t>
            </a:r>
            <a:r>
              <a:rPr lang="ru-RU" sz="2400" dirty="0" smtClean="0"/>
              <a:t> ми </a:t>
            </a:r>
            <a:r>
              <a:rPr lang="ru-RU" sz="2400" dirty="0" err="1" smtClean="0"/>
              <a:t>можемо</a:t>
            </a:r>
            <a:r>
              <a:rPr lang="ru-RU" sz="2400" dirty="0" smtClean="0"/>
              <a:t> </a:t>
            </a:r>
            <a:r>
              <a:rPr lang="ru-RU" sz="2400" dirty="0" err="1" smtClean="0"/>
              <a:t>зробити</a:t>
            </a:r>
            <a:r>
              <a:rPr lang="ru-RU" sz="2400" dirty="0" smtClean="0"/>
              <a:t> </a:t>
            </a:r>
            <a:r>
              <a:rPr lang="ru-RU" sz="2400" dirty="0" err="1" smtClean="0"/>
              <a:t>висновок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вміст</a:t>
            </a:r>
            <a:r>
              <a:rPr lang="ru-RU" sz="2400" dirty="0" smtClean="0"/>
              <a:t> </a:t>
            </a:r>
            <a:r>
              <a:rPr lang="ru-RU" sz="2400" dirty="0" err="1" smtClean="0"/>
              <a:t>вітаміну</a:t>
            </a:r>
            <a:r>
              <a:rPr lang="ru-RU" sz="2400" dirty="0" smtClean="0"/>
              <a:t> С </a:t>
            </a:r>
            <a:r>
              <a:rPr lang="ru-RU" sz="2400" dirty="0" err="1" smtClean="0"/>
              <a:t>недостатній</a:t>
            </a:r>
            <a:r>
              <a:rPr lang="ru-RU" sz="2400" dirty="0" smtClean="0"/>
              <a:t>.</a:t>
            </a:r>
            <a:endParaRPr lang="uk-UA" sz="2400" dirty="0" smtClean="0"/>
          </a:p>
        </p:txBody>
      </p:sp>
    </p:spTree>
    <p:extLst>
      <p:ext uri="{BB962C8B-B14F-4D97-AF65-F5344CB8AC3E}">
        <p14:creationId xmlns:p14="http://schemas.microsoft.com/office/powerpoint/2010/main" val="188207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" y="365125"/>
            <a:ext cx="2776863" cy="5795193"/>
          </a:xfrm>
        </p:spPr>
      </p:pic>
      <p:sp>
        <p:nvSpPr>
          <p:cNvPr id="2" name="TextBox 1"/>
          <p:cNvSpPr txBox="1"/>
          <p:nvPr/>
        </p:nvSpPr>
        <p:spPr>
          <a:xfrm>
            <a:off x="2331076" y="636678"/>
            <a:ext cx="98609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Третім  </a:t>
            </a:r>
            <a:r>
              <a:rPr lang="uk-UA" sz="2400" dirty="0"/>
              <a:t>соковим напоєм, який ми досліджували був сік(яблучний) </a:t>
            </a:r>
            <a:r>
              <a:rPr lang="uk-UA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«</a:t>
            </a:r>
            <a:r>
              <a:rPr lang="uk-UA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Біола</a:t>
            </a:r>
            <a:r>
              <a:rPr lang="uk-UA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»</a:t>
            </a:r>
            <a:r>
              <a:rPr lang="uk-UA" sz="2400" dirty="0" smtClean="0"/>
              <a:t>.</a:t>
            </a:r>
            <a:r>
              <a:rPr lang="uk-UA" sz="2400" dirty="0"/>
              <a:t> </a:t>
            </a:r>
            <a:r>
              <a:rPr lang="uk-UA" sz="2400" dirty="0" smtClean="0"/>
              <a:t>На етикетці вказано, </a:t>
            </a:r>
            <a:r>
              <a:rPr lang="uk-UA" sz="2400" dirty="0"/>
              <a:t>що даний товар є </a:t>
            </a:r>
            <a:r>
              <a:rPr lang="uk-UA" sz="2400" dirty="0" smtClean="0"/>
              <a:t>соком </a:t>
            </a:r>
          </a:p>
          <a:p>
            <a:pPr algn="ctr"/>
            <a:r>
              <a:rPr lang="uk-UA" sz="2400" dirty="0" smtClean="0"/>
              <a:t>(відновлений</a:t>
            </a:r>
            <a:r>
              <a:rPr lang="uk-UA" sz="2400" dirty="0"/>
              <a:t>, освітлений, пастеризований</a:t>
            </a:r>
            <a:r>
              <a:rPr lang="uk-UA" sz="2400" dirty="0" smtClean="0"/>
              <a:t>)</a:t>
            </a:r>
            <a:endParaRPr lang="uk-UA" sz="2400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50206" y="4779885"/>
            <a:ext cx="7572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І знову на тарі та етикетці відсутні будь-які згадки про склад, можна стверджувати що виробник цього соку вдався до інформаційної фальсифікації</a:t>
            </a:r>
            <a:r>
              <a:rPr lang="uk-UA" sz="2400" dirty="0" smtClean="0"/>
              <a:t>.  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900968" y="2662557"/>
            <a:ext cx="7122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Розрахунок вмісту вітаміну С за </a:t>
            </a:r>
            <a:r>
              <a:rPr lang="uk-UA" sz="2400" dirty="0" err="1" smtClean="0"/>
              <a:t>йодометричним</a:t>
            </a:r>
            <a:r>
              <a:rPr lang="uk-UA" sz="2400" dirty="0" smtClean="0"/>
              <a:t> методом дав нам такий результат: </a:t>
            </a:r>
            <a:r>
              <a:rPr lang="uk-UA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0.35мг\100мл</a:t>
            </a:r>
            <a:r>
              <a:rPr lang="uk-UA" sz="2400" dirty="0" smtClean="0"/>
              <a:t>, що свідчить про недостатній рівень вітаміну С</a:t>
            </a:r>
            <a:endParaRPr lang="ru-RU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9" r="36552"/>
          <a:stretch/>
        </p:blipFill>
        <p:spPr>
          <a:xfrm>
            <a:off x="10620383" y="1513841"/>
            <a:ext cx="1458927" cy="524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6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" y="365125"/>
            <a:ext cx="2776863" cy="5795193"/>
          </a:xfrm>
        </p:spPr>
      </p:pic>
      <p:sp>
        <p:nvSpPr>
          <p:cNvPr id="3" name="TextBox 2"/>
          <p:cNvSpPr txBox="1"/>
          <p:nvPr/>
        </p:nvSpPr>
        <p:spPr>
          <a:xfrm>
            <a:off x="2601532" y="193183"/>
            <a:ext cx="95904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Наступний представник </a:t>
            </a:r>
            <a:r>
              <a:rPr lang="uk-UA" sz="2400" dirty="0"/>
              <a:t>нашого </a:t>
            </a:r>
            <a:r>
              <a:rPr lang="uk-UA" sz="2400" dirty="0" smtClean="0"/>
              <a:t>дослідження-сік </a:t>
            </a:r>
            <a:r>
              <a:rPr lang="uk-UA" sz="2400" dirty="0"/>
              <a:t>під назвою «Фрузі» від фірми знаменитої марки </a:t>
            </a:r>
            <a:r>
              <a:rPr lang="uk-UA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«</a:t>
            </a:r>
            <a:r>
              <a:rPr lang="uk-UA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Чумак»</a:t>
            </a:r>
            <a:r>
              <a:rPr lang="uk-UA" sz="2400" b="1" dirty="0" smtClean="0"/>
              <a:t>.</a:t>
            </a:r>
            <a:r>
              <a:rPr lang="uk-UA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2400" dirty="0" smtClean="0"/>
              <a:t>Зазначається, </a:t>
            </a:r>
            <a:r>
              <a:rPr lang="uk-UA" sz="2400" dirty="0"/>
              <a:t>що цей продукт містить 55% яблучного пюре, 45% відновленого яблучного соку, консервантів та барвників не </a:t>
            </a:r>
            <a:r>
              <a:rPr lang="uk-UA" sz="2400" dirty="0" smtClean="0"/>
              <a:t>містить.</a:t>
            </a:r>
          </a:p>
          <a:p>
            <a:endParaRPr lang="uk-UA" sz="2400" dirty="0" smtClean="0"/>
          </a:p>
          <a:p>
            <a:pPr algn="ctr"/>
            <a:r>
              <a:rPr lang="uk-UA" sz="2400" dirty="0" smtClean="0"/>
              <a:t>Склад</a:t>
            </a:r>
            <a:r>
              <a:rPr lang="uk-UA" sz="2400" dirty="0"/>
              <a:t>: яблучне пюре(55%), сік яблучний відновлений(45%).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079" y="3464419"/>
            <a:ext cx="2917290" cy="3251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6892" y="3565401"/>
            <a:ext cx="5950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У результаті дослідження ми виявили, що вміст вітаміну С менше за  </a:t>
            </a:r>
            <a:r>
              <a:rPr lang="uk-UA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0.08мг\100мл</a:t>
            </a:r>
            <a:r>
              <a:rPr lang="uk-UA" sz="2400" dirty="0" smtClean="0"/>
              <a:t>. Це значить, що у зазначеному продукті </a:t>
            </a:r>
            <a:r>
              <a:rPr lang="uk-UA" sz="2400" u="sng" dirty="0" smtClean="0"/>
              <a:t>аскорбінова кислота майже відсутня</a:t>
            </a:r>
            <a:r>
              <a:rPr lang="uk-UA" sz="2400" dirty="0" smtClean="0"/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1881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" y="365125"/>
            <a:ext cx="2776863" cy="5795193"/>
          </a:xfrm>
        </p:spPr>
      </p:pic>
      <p:sp>
        <p:nvSpPr>
          <p:cNvPr id="2" name="TextBox 1"/>
          <p:cNvSpPr txBox="1"/>
          <p:nvPr/>
        </p:nvSpPr>
        <p:spPr>
          <a:xfrm>
            <a:off x="2743200" y="365125"/>
            <a:ext cx="9131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Наступним </a:t>
            </a:r>
            <a:r>
              <a:rPr lang="uk-UA" sz="2400" dirty="0"/>
              <a:t>напоєм для нашого аналізу був </a:t>
            </a:r>
            <a:r>
              <a:rPr lang="uk-UA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«Прямо сік» </a:t>
            </a:r>
            <a:r>
              <a:rPr lang="uk-UA" sz="2400" dirty="0"/>
              <a:t>вітчизняного виробника </a:t>
            </a:r>
            <a:r>
              <a:rPr lang="uk-UA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«Наш сік»</a:t>
            </a:r>
            <a:r>
              <a:rPr lang="uk-UA" sz="2400" b="1" dirty="0"/>
              <a:t>.</a:t>
            </a:r>
            <a:r>
              <a:rPr lang="uk-UA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2400" dirty="0"/>
              <a:t>Виробник повідомляє, що напій є 100% натуральним яблучним </a:t>
            </a:r>
            <a:r>
              <a:rPr lang="uk-UA" sz="2400" dirty="0" smtClean="0"/>
              <a:t>соком</a:t>
            </a:r>
            <a:r>
              <a:rPr lang="en-US" sz="2400" dirty="0" smtClean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5" t="7699" r="35561" b="10047"/>
          <a:stretch/>
        </p:blipFill>
        <p:spPr>
          <a:xfrm>
            <a:off x="10251582" y="1217054"/>
            <a:ext cx="1777285" cy="5640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176530" y="4037527"/>
            <a:ext cx="8075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Використовуючи </a:t>
            </a:r>
            <a:r>
              <a:rPr lang="uk-UA" sz="2400" dirty="0" err="1" smtClean="0"/>
              <a:t>йодометричний</a:t>
            </a:r>
            <a:r>
              <a:rPr lang="uk-UA" sz="2400" dirty="0" smtClean="0"/>
              <a:t> метод дослідження, ми встановили вміст вітаміну С, який рівний </a:t>
            </a:r>
            <a:r>
              <a:rPr lang="uk-UA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1,75мг\100мл</a:t>
            </a:r>
          </a:p>
          <a:p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743200" y="2027126"/>
            <a:ext cx="7392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r>
              <a:rPr lang="uk-UA" sz="2400" dirty="0"/>
              <a:t>Склад: натуральний яблучний сік (100%), виготовлений</a:t>
            </a:r>
            <a:endParaRPr lang="en-US" sz="2400" dirty="0"/>
          </a:p>
          <a:p>
            <a:r>
              <a:rPr lang="uk-UA" sz="2400" dirty="0"/>
              <a:t>зі свіжих яблук.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7130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9053">
            <a:off x="10127335" y="2851968"/>
            <a:ext cx="2588355" cy="366537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" y="365125"/>
            <a:ext cx="2776863" cy="5795193"/>
          </a:xfrm>
        </p:spPr>
      </p:pic>
      <p:sp>
        <p:nvSpPr>
          <p:cNvPr id="2" name="TextBox 1"/>
          <p:cNvSpPr txBox="1"/>
          <p:nvPr/>
        </p:nvSpPr>
        <p:spPr>
          <a:xfrm>
            <a:off x="2524259" y="803007"/>
            <a:ext cx="94616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Також наше дослідження розповсюдилось на 100% яблучний сік </a:t>
            </a:r>
            <a:r>
              <a:rPr lang="uk-UA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«</a:t>
            </a:r>
            <a:r>
              <a:rPr lang="en-US" sz="28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Sandora</a:t>
            </a:r>
            <a:r>
              <a:rPr lang="uk-UA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»</a:t>
            </a:r>
            <a:r>
              <a:rPr lang="uk-UA" sz="2800" b="1" dirty="0" smtClean="0"/>
              <a:t>. </a:t>
            </a:r>
          </a:p>
          <a:p>
            <a:endParaRPr lang="uk-UA" sz="2800" b="1" dirty="0"/>
          </a:p>
          <a:p>
            <a:r>
              <a:rPr lang="uk-UA" sz="2800" dirty="0" smtClean="0"/>
              <a:t>Виробник </a:t>
            </a:r>
            <a:r>
              <a:rPr lang="uk-UA" sz="2800" dirty="0"/>
              <a:t>повідомляє, що до складу напою входить лише яблучний </a:t>
            </a:r>
            <a:r>
              <a:rPr lang="uk-UA" sz="2800" dirty="0" smtClean="0"/>
              <a:t>сік.</a:t>
            </a:r>
          </a:p>
          <a:p>
            <a:endParaRPr lang="uk-UA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uk-UA" sz="2800" dirty="0" smtClean="0"/>
              <a:t>Провівши аналіз цього соку, ми визначили, що вміст </a:t>
            </a:r>
          </a:p>
          <a:p>
            <a:r>
              <a:rPr lang="uk-UA" sz="2800" dirty="0" smtClean="0"/>
              <a:t>вітаміну С у ньому становить </a:t>
            </a:r>
            <a:r>
              <a:rPr lang="uk-UA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0,35мг\100мл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6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" y="365125"/>
            <a:ext cx="2776863" cy="579519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322" y="1228857"/>
            <a:ext cx="9180666" cy="535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841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" y="365125"/>
            <a:ext cx="2776863" cy="579519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746" y="1345843"/>
            <a:ext cx="9059740" cy="5293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436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" y="365125"/>
            <a:ext cx="2776863" cy="5795193"/>
          </a:xfrm>
        </p:spPr>
      </p:pic>
      <p:sp>
        <p:nvSpPr>
          <p:cNvPr id="2" name="TextBox 1"/>
          <p:cNvSpPr txBox="1"/>
          <p:nvPr/>
        </p:nvSpPr>
        <p:spPr>
          <a:xfrm>
            <a:off x="2665927" y="218941"/>
            <a:ext cx="933718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Висновки:</a:t>
            </a:r>
            <a:endParaRPr lang="ru-RU" sz="320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dirty="0"/>
              <a:t>Проаналізовано методи промислового виробництва сокових напоїв, а саме: принципи класифікації сокових напоїв; сучасні технології промислового виробництва соків; принцип маркування соків та його основні елементи.</a:t>
            </a:r>
            <a:endParaRPr lang="ru-RU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dirty="0"/>
              <a:t>Висвітлено значення вітаміну С для організму  людини.</a:t>
            </a:r>
            <a:endParaRPr lang="ru-RU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dirty="0"/>
              <a:t>Проаналізовано сучасні методи дослідження якості соку.</a:t>
            </a:r>
            <a:endParaRPr lang="ru-RU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dirty="0"/>
              <a:t>Було </a:t>
            </a:r>
            <a:r>
              <a:rPr lang="uk-UA" sz="2400" dirty="0" err="1"/>
              <a:t>віднайдено</a:t>
            </a:r>
            <a:r>
              <a:rPr lang="uk-UA" sz="2400" dirty="0"/>
              <a:t> фактори, що впливають на вміст вітаміну С у сокових напоях; деякі з цих методів навчилися застосовувати на практиці.</a:t>
            </a:r>
            <a:endParaRPr lang="ru-RU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dirty="0"/>
              <a:t>Проаналізовано сокові напої на вміст вітаміну С методом йодометрії.</a:t>
            </a:r>
            <a:endParaRPr lang="ru-RU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dirty="0"/>
              <a:t>Досліджено  деякі найбільш вживані  сокові напої, внаслідок чого можна дати наступні рекомендації: найбільш оптимальним для щоденного вживання є продукт «Прямо сік» виробника «Наш сік», а найменш корисним для вживання є соковий напій «Фрузі», адже практично не містить вітаміну С.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2002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" y="365125"/>
            <a:ext cx="2776863" cy="5795193"/>
          </a:xfrm>
        </p:spPr>
      </p:pic>
      <p:sp>
        <p:nvSpPr>
          <p:cNvPr id="2" name="TextBox 1"/>
          <p:cNvSpPr txBox="1"/>
          <p:nvPr/>
        </p:nvSpPr>
        <p:spPr>
          <a:xfrm>
            <a:off x="2794715" y="2528212"/>
            <a:ext cx="90796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Дякуємо за увагу!</a:t>
            </a:r>
            <a:endParaRPr lang="ru-RU" sz="6600" dirty="0"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9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" y="365125"/>
            <a:ext cx="2776863" cy="5795193"/>
          </a:xfrm>
        </p:spPr>
      </p:pic>
      <p:sp>
        <p:nvSpPr>
          <p:cNvPr id="5" name="TextBox 4"/>
          <p:cNvSpPr txBox="1"/>
          <p:nvPr/>
        </p:nvSpPr>
        <p:spPr>
          <a:xfrm>
            <a:off x="2897746" y="262094"/>
            <a:ext cx="9182637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Мет</a:t>
            </a:r>
            <a:r>
              <a:rPr lang="ru-RU" sz="2400" b="1" dirty="0" smtClean="0"/>
              <a:t>а </a:t>
            </a:r>
            <a:r>
              <a:rPr lang="ru-RU" sz="2400" b="1" dirty="0" err="1" smtClean="0"/>
              <a:t>роботи</a:t>
            </a:r>
            <a:r>
              <a:rPr lang="ru-RU" sz="2400" b="1" dirty="0" smtClean="0"/>
              <a:t>: </a:t>
            </a:r>
            <a:r>
              <a:rPr lang="uk-UA" sz="2400" dirty="0" smtClean="0"/>
              <a:t>дослідити </a:t>
            </a:r>
            <a:r>
              <a:rPr lang="uk-UA" sz="2400" dirty="0"/>
              <a:t>повноцінність соків за вмістом вітаміну С і відповідно їхньою користю для організму людини та зробити ці дані доступними для широкого кола людей</a:t>
            </a:r>
            <a:r>
              <a:rPr lang="uk-UA" sz="2400" dirty="0" smtClean="0"/>
              <a:t>.</a:t>
            </a:r>
          </a:p>
          <a:p>
            <a:endParaRPr lang="uk-UA" sz="2400" dirty="0"/>
          </a:p>
          <a:p>
            <a:r>
              <a:rPr lang="uk-UA" sz="2400" b="1" dirty="0" smtClean="0"/>
              <a:t>Завдання роботи: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/>
              <a:t> </a:t>
            </a:r>
            <a:r>
              <a:rPr lang="uk-UA" sz="2400" dirty="0"/>
              <a:t>в</a:t>
            </a:r>
            <a:r>
              <a:rPr lang="uk-UA" sz="2400" dirty="0" smtClean="0"/>
              <a:t>ивчити: класифікацію </a:t>
            </a:r>
            <a:r>
              <a:rPr lang="uk-UA" sz="2400" dirty="0"/>
              <a:t>сокових </a:t>
            </a:r>
            <a:r>
              <a:rPr lang="uk-UA" sz="2400" dirty="0" smtClean="0"/>
              <a:t>напоїв</a:t>
            </a:r>
            <a:r>
              <a:rPr lang="ru-RU" sz="2400" dirty="0" smtClean="0"/>
              <a:t>;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       </a:t>
            </a:r>
            <a:r>
              <a:rPr lang="uk-UA" sz="2400" dirty="0" smtClean="0"/>
              <a:t>сучасні </a:t>
            </a:r>
            <a:r>
              <a:rPr lang="uk-UA" sz="2400" dirty="0"/>
              <a:t>технології промислового виробництва соків.</a:t>
            </a:r>
            <a:endParaRPr lang="ru-RU" sz="2400" dirty="0"/>
          </a:p>
          <a:p>
            <a:r>
              <a:rPr lang="uk-UA" sz="2400" dirty="0" smtClean="0"/>
              <a:t>                         </a:t>
            </a:r>
            <a:r>
              <a:rPr lang="uk-UA" sz="2400" dirty="0"/>
              <a:t>п</a:t>
            </a:r>
            <a:r>
              <a:rPr lang="uk-UA" sz="2400" dirty="0" smtClean="0"/>
              <a:t>ринцип </a:t>
            </a:r>
            <a:r>
              <a:rPr lang="uk-UA" sz="2400" dirty="0"/>
              <a:t>маркування соків та його основні елементи</a:t>
            </a:r>
            <a:r>
              <a:rPr lang="uk-UA" sz="2400" dirty="0" smtClean="0"/>
              <a:t>.</a:t>
            </a:r>
          </a:p>
          <a:p>
            <a:endParaRPr lang="uk-UA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п</a:t>
            </a:r>
            <a:r>
              <a:rPr lang="uk-UA" sz="2400" dirty="0" smtClean="0"/>
              <a:t>роаналізувати сучасні методи </a:t>
            </a:r>
            <a:r>
              <a:rPr lang="uk-UA" sz="2400" dirty="0"/>
              <a:t>дослідження якості </a:t>
            </a:r>
            <a:r>
              <a:rPr lang="uk-UA" sz="2400" dirty="0" smtClean="0"/>
              <a:t>соків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/>
              <a:t>визначити</a:t>
            </a:r>
            <a:r>
              <a:rPr lang="ru-RU" sz="2400" dirty="0" smtClean="0"/>
              <a:t> </a:t>
            </a:r>
            <a:r>
              <a:rPr lang="ru-RU" sz="2400" dirty="0" err="1" smtClean="0"/>
              <a:t>основні</a:t>
            </a:r>
            <a:r>
              <a:rPr lang="ru-RU" sz="2400" dirty="0" smtClean="0"/>
              <a:t> </a:t>
            </a:r>
            <a:r>
              <a:rPr lang="ru-RU" sz="2400" dirty="0"/>
              <a:t>факто</a:t>
            </a:r>
            <a:r>
              <a:rPr lang="uk-UA" sz="2400" dirty="0" err="1" smtClean="0"/>
              <a:t>ри</a:t>
            </a:r>
            <a:r>
              <a:rPr lang="uk-UA" sz="2400" dirty="0" smtClean="0"/>
              <a:t>, </a:t>
            </a:r>
            <a:r>
              <a:rPr lang="uk-UA" sz="2400" dirty="0"/>
              <a:t>що впливають на вміст вітаміну С у соці</a:t>
            </a:r>
            <a:r>
              <a:rPr lang="uk-UA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/>
              <a:t>проаналізувати вміст </a:t>
            </a:r>
            <a:r>
              <a:rPr lang="uk-UA" sz="2400" dirty="0"/>
              <a:t>вітаміну С </a:t>
            </a:r>
            <a:r>
              <a:rPr lang="uk-UA" sz="2400" dirty="0" smtClean="0"/>
              <a:t>у </a:t>
            </a:r>
            <a:r>
              <a:rPr lang="uk-UA" sz="2400" dirty="0"/>
              <a:t>сокових напоїв</a:t>
            </a:r>
            <a:endParaRPr lang="ru-RU" sz="2400" dirty="0"/>
          </a:p>
          <a:p>
            <a:endParaRPr lang="uk-UA" sz="2400" dirty="0" smtClean="0"/>
          </a:p>
          <a:p>
            <a:r>
              <a:rPr lang="uk-UA" sz="2400" b="1" dirty="0" smtClean="0"/>
              <a:t>Об’єкт дослідження: </a:t>
            </a:r>
            <a:r>
              <a:rPr lang="uk-UA" sz="2400" dirty="0"/>
              <a:t>соки вітчизняних виробників</a:t>
            </a:r>
            <a:r>
              <a:rPr lang="uk-UA" sz="2400" dirty="0" smtClean="0"/>
              <a:t>.</a:t>
            </a:r>
          </a:p>
          <a:p>
            <a:endParaRPr lang="ru-RU" sz="2400" dirty="0"/>
          </a:p>
          <a:p>
            <a:r>
              <a:rPr lang="uk-UA" sz="2400" b="1" dirty="0"/>
              <a:t>Предмет науково-дослідної роботи</a:t>
            </a:r>
            <a:r>
              <a:rPr lang="ru-RU" sz="2400" dirty="0"/>
              <a:t>: </a:t>
            </a:r>
            <a:r>
              <a:rPr lang="uk-UA" sz="2400" dirty="0"/>
              <a:t>вітамін С в сокових напоях.</a:t>
            </a:r>
            <a:endParaRPr lang="ru-RU" sz="2400" b="1" dirty="0"/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7665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" y="365125"/>
            <a:ext cx="2776863" cy="5795193"/>
          </a:xfrm>
        </p:spPr>
      </p:pic>
      <p:sp>
        <p:nvSpPr>
          <p:cNvPr id="3" name="TextBox 2"/>
          <p:cNvSpPr txBox="1"/>
          <p:nvPr/>
        </p:nvSpPr>
        <p:spPr>
          <a:xfrm>
            <a:off x="3322748" y="146184"/>
            <a:ext cx="8229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Актуальність: </a:t>
            </a:r>
          </a:p>
          <a:p>
            <a:pPr algn="ctr"/>
            <a:r>
              <a:rPr lang="uk-UA" sz="2400" dirty="0" smtClean="0"/>
              <a:t>Хоч </a:t>
            </a:r>
            <a:r>
              <a:rPr lang="uk-UA" sz="2400" dirty="0"/>
              <a:t>це питання є досить відкритим і його аналізують  багато науковців, проте ця тема є  досить актуальною і своєчасною на даний момент, адже багато вітчизняних виробників сокових напоїв намагаються зробити свою продукцію розповсюдженою на ринку і отримати від цього максимальний прибуток шляхом розбавлення соків та додаванням до них барвників, речовин які покращують смак тощо.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6578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" y="365125"/>
            <a:ext cx="2776863" cy="5795193"/>
          </a:xfrm>
        </p:spPr>
      </p:pic>
      <p:sp>
        <p:nvSpPr>
          <p:cNvPr id="3" name="TextBox 2"/>
          <p:cNvSpPr txBox="1"/>
          <p:nvPr/>
        </p:nvSpPr>
        <p:spPr>
          <a:xfrm>
            <a:off x="2498500" y="167548"/>
            <a:ext cx="9195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/>
              <a:t>ВІТАМІН</a:t>
            </a:r>
            <a:r>
              <a:rPr lang="uk-UA" sz="2400" b="1" dirty="0" smtClean="0"/>
              <a:t> </a:t>
            </a:r>
            <a:endParaRPr lang="ru-RU" sz="4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7" r="29241"/>
          <a:stretch/>
        </p:blipFill>
        <p:spPr>
          <a:xfrm>
            <a:off x="8358389" y="167548"/>
            <a:ext cx="766755" cy="830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7746" y="820709"/>
            <a:ext cx="856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C6H8O6</a:t>
            </a:r>
            <a:endParaRPr lang="ru-RU" b="1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7746" y="1532586"/>
            <a:ext cx="91955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/>
              <a:t>Аскорб</a:t>
            </a:r>
            <a:r>
              <a:rPr lang="en-US" sz="2400" b="1" dirty="0"/>
              <a:t>í</a:t>
            </a:r>
            <a:r>
              <a:rPr lang="ru-RU" sz="2400" b="1" dirty="0"/>
              <a:t>нова кислот</a:t>
            </a:r>
            <a:r>
              <a:rPr lang="en-US" sz="2400" b="1" dirty="0"/>
              <a:t>á</a:t>
            </a:r>
            <a:r>
              <a:rPr lang="en-US" sz="2400" dirty="0"/>
              <a:t> </a:t>
            </a:r>
            <a:r>
              <a:rPr lang="en-US" sz="2400" dirty="0" smtClean="0"/>
              <a:t>(</a:t>
            </a:r>
            <a:r>
              <a:rPr lang="ru-RU" sz="2400" dirty="0" err="1" smtClean="0"/>
              <a:t>вітамін</a:t>
            </a:r>
            <a:r>
              <a:rPr lang="ru-RU" sz="2400" dirty="0" smtClean="0"/>
              <a:t> </a:t>
            </a:r>
            <a:r>
              <a:rPr lang="en-US" sz="2400" dirty="0"/>
              <a:t>C</a:t>
            </a:r>
            <a:r>
              <a:rPr lang="en-US" sz="2400" dirty="0" smtClean="0"/>
              <a:t>)- </a:t>
            </a:r>
            <a:r>
              <a:rPr lang="ru-RU" sz="2400" dirty="0" err="1"/>
              <a:t>відносно</a:t>
            </a:r>
            <a:r>
              <a:rPr lang="ru-RU" sz="2400" dirty="0"/>
              <a:t> проста </a:t>
            </a:r>
            <a:r>
              <a:rPr lang="ru-RU" sz="2400" dirty="0" err="1">
                <a:hlinkClick r:id="rId4" tooltip="Органічні кислоти"/>
              </a:rPr>
              <a:t>органічна</a:t>
            </a:r>
            <a:r>
              <a:rPr lang="ru-RU" sz="2400" dirty="0">
                <a:hlinkClick r:id="rId4" tooltip="Органічні кислоти"/>
              </a:rPr>
              <a:t> кислота</a:t>
            </a:r>
            <a:r>
              <a:rPr lang="ru-RU" sz="2400" dirty="0"/>
              <a:t>, яка </a:t>
            </a:r>
            <a:r>
              <a:rPr lang="ru-RU" sz="2400" dirty="0" err="1"/>
              <a:t>міститься</a:t>
            </a:r>
            <a:r>
              <a:rPr lang="ru-RU" sz="2400" dirty="0"/>
              <a:t> у </a:t>
            </a:r>
            <a:r>
              <a:rPr lang="ru-RU" sz="2400" dirty="0" err="1"/>
              <a:t>свіжих</a:t>
            </a:r>
            <a:r>
              <a:rPr lang="ru-RU" sz="2400" dirty="0"/>
              <a:t> фруктах (</a:t>
            </a:r>
            <a:r>
              <a:rPr lang="ru-RU" sz="2400" dirty="0" err="1"/>
              <a:t>яблука</a:t>
            </a:r>
            <a:r>
              <a:rPr lang="ru-RU" sz="2400" dirty="0"/>
              <a:t>, </a:t>
            </a:r>
            <a:r>
              <a:rPr lang="ru-RU" sz="2400" dirty="0" err="1"/>
              <a:t>сливи</a:t>
            </a:r>
            <a:r>
              <a:rPr lang="ru-RU" sz="2400" dirty="0"/>
              <a:t>, персики і т.д.) та </a:t>
            </a:r>
            <a:r>
              <a:rPr lang="ru-RU" sz="2400" dirty="0" err="1"/>
              <a:t>овочах</a:t>
            </a:r>
            <a:r>
              <a:rPr lang="ru-RU" sz="2400" dirty="0"/>
              <a:t> (</a:t>
            </a:r>
            <a:r>
              <a:rPr lang="ru-RU" sz="2400" dirty="0" err="1"/>
              <a:t>морква</a:t>
            </a:r>
            <a:r>
              <a:rPr lang="ru-RU" sz="2400" dirty="0"/>
              <a:t>, капуста, </a:t>
            </a:r>
            <a:r>
              <a:rPr lang="ru-RU" sz="2400" dirty="0" err="1"/>
              <a:t>буряк</a:t>
            </a:r>
            <a:r>
              <a:rPr lang="ru-RU" sz="2400" dirty="0"/>
              <a:t>, </a:t>
            </a:r>
            <a:r>
              <a:rPr lang="ru-RU" sz="2400" dirty="0" err="1"/>
              <a:t>картопля</a:t>
            </a:r>
            <a:r>
              <a:rPr lang="ru-RU" sz="2400" dirty="0"/>
              <a:t> та </a:t>
            </a:r>
            <a:r>
              <a:rPr lang="ru-RU" sz="2400" dirty="0" err="1"/>
              <a:t>ін</a:t>
            </a:r>
            <a:r>
              <a:rPr lang="ru-RU" sz="2400" dirty="0"/>
              <a:t>.).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896" y="3745781"/>
            <a:ext cx="3901253" cy="23092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82546" y="3146100"/>
            <a:ext cx="534473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 err="1" smtClean="0"/>
              <a:t>Антио</a:t>
            </a:r>
            <a:r>
              <a:rPr lang="uk-UA" sz="2000" dirty="0" err="1" smtClean="0"/>
              <a:t>ксидант</a:t>
            </a:r>
            <a:endParaRPr lang="uk-UA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uk-UA" sz="2000" dirty="0" smtClean="0"/>
              <a:t>Має протизапальну і </a:t>
            </a:r>
            <a:r>
              <a:rPr lang="uk-UA" sz="2000" dirty="0" err="1" smtClean="0"/>
              <a:t>протиалергічну</a:t>
            </a:r>
            <a:r>
              <a:rPr lang="uk-UA" sz="2000" dirty="0" smtClean="0"/>
              <a:t> дії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 smtClean="0"/>
              <a:t>Регулює процеси кровотворення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 smtClean="0"/>
              <a:t>Нормалізує проникливість капілярів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 smtClean="0"/>
              <a:t>Бере участь у синтезі білка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 smtClean="0"/>
              <a:t>Допомагає засвоювати кальцій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 smtClean="0"/>
              <a:t>Виводить токсини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 smtClean="0"/>
              <a:t>Регулює обмін речовин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 smtClean="0"/>
              <a:t>Має </a:t>
            </a:r>
            <a:r>
              <a:rPr lang="uk-UA" sz="2000" dirty="0" err="1" smtClean="0"/>
              <a:t>антиракові</a:t>
            </a:r>
            <a:r>
              <a:rPr lang="uk-UA" sz="2000" dirty="0" smtClean="0"/>
              <a:t> властивості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 smtClean="0"/>
              <a:t>Уповільнює процес старіння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094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35" y="303279"/>
            <a:ext cx="2776863" cy="5795193"/>
          </a:xfrm>
        </p:spPr>
      </p:pic>
      <p:sp>
        <p:nvSpPr>
          <p:cNvPr id="3" name="TextBox 2"/>
          <p:cNvSpPr txBox="1"/>
          <p:nvPr/>
        </p:nvSpPr>
        <p:spPr>
          <a:xfrm>
            <a:off x="2897746" y="303279"/>
            <a:ext cx="9294254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err="1" smtClean="0"/>
              <a:t>Сучасна</a:t>
            </a:r>
            <a:r>
              <a:rPr lang="ru-RU" sz="2800" dirty="0" smtClean="0"/>
              <a:t> </a:t>
            </a:r>
            <a:r>
              <a:rPr lang="ru-RU" sz="2800" dirty="0" err="1"/>
              <a:t>класиф</a:t>
            </a:r>
            <a:r>
              <a:rPr lang="uk-UA" sz="2800" dirty="0"/>
              <a:t>і</a:t>
            </a:r>
            <a:r>
              <a:rPr lang="ru-RU" sz="2800" dirty="0" err="1"/>
              <a:t>кація</a:t>
            </a:r>
            <a:r>
              <a:rPr lang="ru-RU" sz="2800" dirty="0"/>
              <a:t> </a:t>
            </a:r>
            <a:r>
              <a:rPr lang="ru-RU" sz="2800" dirty="0" err="1"/>
              <a:t>сокових</a:t>
            </a:r>
            <a:r>
              <a:rPr lang="ru-RU" sz="2800" dirty="0"/>
              <a:t> </a:t>
            </a:r>
            <a:r>
              <a:rPr lang="ru-RU" sz="2800" dirty="0" err="1"/>
              <a:t>напоїв</a:t>
            </a:r>
            <a:r>
              <a:rPr lang="ru-RU" sz="2800" dirty="0"/>
              <a:t> </a:t>
            </a:r>
            <a:r>
              <a:rPr lang="ru-RU" sz="2800" dirty="0" err="1"/>
              <a:t>грунтується</a:t>
            </a:r>
            <a:r>
              <a:rPr lang="ru-RU" sz="2800" dirty="0"/>
              <a:t> на </a:t>
            </a:r>
            <a:r>
              <a:rPr lang="ru-RU" sz="2800" dirty="0" err="1"/>
              <a:t>їхньому</a:t>
            </a:r>
            <a:r>
              <a:rPr lang="ru-RU" sz="2800" dirty="0"/>
              <a:t> </a:t>
            </a:r>
            <a:r>
              <a:rPr lang="ru-RU" sz="2800" dirty="0" err="1"/>
              <a:t>поділі</a:t>
            </a:r>
            <a:r>
              <a:rPr lang="ru-RU" sz="2800" dirty="0"/>
              <a:t> на </a:t>
            </a:r>
            <a:r>
              <a:rPr lang="ru-RU" sz="2800" dirty="0" err="1"/>
              <a:t>групи</a:t>
            </a:r>
            <a:r>
              <a:rPr lang="ru-RU" sz="2800" dirty="0"/>
              <a:t> за </a:t>
            </a:r>
            <a:r>
              <a:rPr lang="ru-RU" sz="2800" dirty="0" err="1"/>
              <a:t>вмістом</a:t>
            </a:r>
            <a:r>
              <a:rPr lang="ru-RU" sz="2800" dirty="0"/>
              <a:t> в </a:t>
            </a:r>
            <a:r>
              <a:rPr lang="ru-RU" sz="2800" dirty="0" err="1"/>
              <a:t>продукті</a:t>
            </a:r>
            <a:r>
              <a:rPr lang="ru-RU" sz="2800" dirty="0"/>
              <a:t> </a:t>
            </a:r>
            <a:r>
              <a:rPr lang="ru-RU" sz="2800" dirty="0" err="1"/>
              <a:t>концентрованого</a:t>
            </a:r>
            <a:r>
              <a:rPr lang="ru-RU" sz="2800" dirty="0"/>
              <a:t> соку</a:t>
            </a:r>
            <a:r>
              <a:rPr lang="ru-RU" sz="2800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dirty="0" smtClean="0"/>
              <a:t>100%-</a:t>
            </a:r>
            <a:r>
              <a:rPr lang="uk-UA" sz="2800" dirty="0" err="1" smtClean="0"/>
              <a:t>ий</a:t>
            </a:r>
            <a:r>
              <a:rPr lang="uk-UA" sz="2800" dirty="0" smtClean="0"/>
              <a:t> сік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dirty="0" smtClean="0"/>
              <a:t>Відновлений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dirty="0" smtClean="0"/>
              <a:t>Нектар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dirty="0" err="1" smtClean="0"/>
              <a:t>Соковмісний</a:t>
            </a:r>
            <a:endParaRPr lang="uk-UA" sz="28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dirty="0" smtClean="0"/>
              <a:t>Морс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897746" y="476518"/>
            <a:ext cx="919551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/>
              <a:t>Сік</a:t>
            </a:r>
            <a:r>
              <a:rPr lang="en-US" sz="2400" dirty="0" smtClean="0"/>
              <a:t>— </a:t>
            </a:r>
            <a:r>
              <a:rPr lang="ru-RU" sz="2400" dirty="0" err="1"/>
              <a:t>рідкий</a:t>
            </a:r>
            <a:r>
              <a:rPr lang="ru-RU" sz="2400" dirty="0"/>
              <a:t> продукт, </a:t>
            </a:r>
            <a:r>
              <a:rPr lang="ru-RU" sz="2400" dirty="0" err="1"/>
              <a:t>одержаний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фруктів</a:t>
            </a:r>
            <a:r>
              <a:rPr lang="ru-RU" sz="2400" dirty="0"/>
              <a:t> і </a:t>
            </a:r>
            <a:r>
              <a:rPr lang="ru-RU" sz="2400" dirty="0" err="1"/>
              <a:t>овочів</a:t>
            </a:r>
            <a:r>
              <a:rPr lang="ru-RU" sz="2400" dirty="0"/>
              <a:t> шляхом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механічної</a:t>
            </a:r>
            <a:r>
              <a:rPr lang="ru-RU" sz="2400" dirty="0"/>
              <a:t> </a:t>
            </a:r>
            <a:r>
              <a:rPr lang="ru-RU" sz="2400" dirty="0" err="1"/>
              <a:t>обробки</a:t>
            </a:r>
            <a:r>
              <a:rPr lang="ru-RU" sz="2400" dirty="0"/>
              <a:t>. </a:t>
            </a:r>
            <a:r>
              <a:rPr lang="ru-RU" sz="2400" dirty="0" err="1"/>
              <a:t>Фруктовий</a:t>
            </a:r>
            <a:r>
              <a:rPr lang="ru-RU" sz="2400" dirty="0"/>
              <a:t> </a:t>
            </a:r>
            <a:r>
              <a:rPr lang="ru-RU" sz="2400" dirty="0" err="1"/>
              <a:t>сік</a:t>
            </a:r>
            <a:r>
              <a:rPr lang="ru-RU" sz="2400" dirty="0"/>
              <a:t>, </a:t>
            </a:r>
            <a:r>
              <a:rPr lang="ru-RU" sz="2400" dirty="0" err="1"/>
              <a:t>одержаний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доброякісних</a:t>
            </a:r>
            <a:r>
              <a:rPr lang="ru-RU" sz="2400" dirty="0"/>
              <a:t> </a:t>
            </a:r>
            <a:r>
              <a:rPr lang="ru-RU" sz="2400" dirty="0" err="1"/>
              <a:t>дозрілих</a:t>
            </a:r>
            <a:r>
              <a:rPr lang="ru-RU" sz="2400" dirty="0"/>
              <a:t>, </a:t>
            </a:r>
            <a:r>
              <a:rPr lang="ru-RU" sz="2400" dirty="0" err="1"/>
              <a:t>свіжих</a:t>
            </a:r>
            <a:r>
              <a:rPr lang="ru-RU" sz="2400" dirty="0"/>
              <a:t> </a:t>
            </a:r>
            <a:r>
              <a:rPr lang="ru-RU" sz="2400" dirty="0" err="1"/>
              <a:t>фруктів</a:t>
            </a:r>
            <a:r>
              <a:rPr lang="ru-RU" sz="2400" dirty="0"/>
              <a:t>, не </a:t>
            </a:r>
            <a:r>
              <a:rPr lang="ru-RU" sz="2400" dirty="0" err="1"/>
              <a:t>зброджений</a:t>
            </a:r>
            <a:r>
              <a:rPr lang="ru-RU" sz="2400" dirty="0"/>
              <a:t> (</a:t>
            </a:r>
            <a:r>
              <a:rPr lang="ru-RU" sz="2400" dirty="0" err="1"/>
              <a:t>проте</a:t>
            </a:r>
            <a:r>
              <a:rPr lang="ru-RU" sz="2400" dirty="0"/>
              <a:t> </a:t>
            </a:r>
            <a:r>
              <a:rPr lang="ru-RU" sz="2400" dirty="0" err="1"/>
              <a:t>здатний</a:t>
            </a:r>
            <a:r>
              <a:rPr lang="ru-RU" sz="2400" dirty="0"/>
              <a:t> до </a:t>
            </a:r>
            <a:r>
              <a:rPr lang="ru-RU" sz="2400" dirty="0" err="1"/>
              <a:t>бродіння</a:t>
            </a:r>
            <a:r>
              <a:rPr lang="ru-RU" sz="2400" dirty="0"/>
              <a:t>), </a:t>
            </a:r>
            <a:r>
              <a:rPr lang="ru-RU" sz="2400" dirty="0" err="1"/>
              <a:t>призначений</a:t>
            </a:r>
            <a:r>
              <a:rPr lang="ru-RU" sz="2400" dirty="0"/>
              <a:t> для </a:t>
            </a:r>
            <a:r>
              <a:rPr lang="ru-RU" sz="2400" dirty="0" err="1"/>
              <a:t>безпосереднього</a:t>
            </a:r>
            <a:r>
              <a:rPr lang="ru-RU" sz="2400" dirty="0"/>
              <a:t> </a:t>
            </a:r>
            <a:r>
              <a:rPr lang="ru-RU" sz="2400" dirty="0" err="1"/>
              <a:t>вживання</a:t>
            </a:r>
            <a:r>
              <a:rPr lang="ru-RU" sz="2400" dirty="0"/>
              <a:t> в </a:t>
            </a:r>
            <a:r>
              <a:rPr lang="ru-RU" sz="2400" dirty="0" err="1"/>
              <a:t>їжу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для </a:t>
            </a:r>
            <a:r>
              <a:rPr lang="ru-RU" sz="2400" dirty="0" err="1"/>
              <a:t>промислової</a:t>
            </a:r>
            <a:r>
              <a:rPr lang="ru-RU" sz="2400" dirty="0"/>
              <a:t> </a:t>
            </a:r>
            <a:r>
              <a:rPr lang="ru-RU" sz="2400" dirty="0" err="1"/>
              <a:t>переробки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659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" y="365125"/>
            <a:ext cx="2776863" cy="5795193"/>
          </a:xfrm>
        </p:spPr>
      </p:pic>
      <p:sp>
        <p:nvSpPr>
          <p:cNvPr id="2" name="TextBox 1"/>
          <p:cNvSpPr txBox="1"/>
          <p:nvPr/>
        </p:nvSpPr>
        <p:spPr>
          <a:xfrm>
            <a:off x="2897746" y="1923893"/>
            <a:ext cx="89121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Гіпотеза:  </a:t>
            </a:r>
          </a:p>
          <a:p>
            <a:pPr algn="ctr"/>
            <a:r>
              <a:rPr lang="uk-UA" sz="2800" dirty="0" smtClean="0"/>
              <a:t>Під час промислової переробки</a:t>
            </a:r>
            <a:r>
              <a:rPr lang="ru-RU" sz="2800" dirty="0" smtClean="0"/>
              <a:t> </a:t>
            </a:r>
            <a:r>
              <a:rPr lang="uk-UA" sz="2800" dirty="0" smtClean="0"/>
              <a:t>у відновлених соках вміст вітаміну С буде знижено в наслідок того, що більшість процесів на виробництві супроводжуються порівняно великими температурами, що сприяє розпаду вітаміну 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3848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" y="365125"/>
            <a:ext cx="2776863" cy="5795193"/>
          </a:xfrm>
        </p:spPr>
      </p:pic>
      <p:sp>
        <p:nvSpPr>
          <p:cNvPr id="2" name="TextBox 1"/>
          <p:cNvSpPr txBox="1"/>
          <p:nvPr/>
        </p:nvSpPr>
        <p:spPr>
          <a:xfrm>
            <a:off x="2897747" y="210579"/>
            <a:ext cx="913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Загалом сучасне виробництво сокових напоїв  базується на зображеній </a:t>
            </a:r>
            <a:r>
              <a:rPr lang="uk-UA" sz="2400" b="1" dirty="0" smtClean="0"/>
              <a:t>апаратно-технологічної схемі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203" y="1078599"/>
            <a:ext cx="8345758" cy="5661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728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" y="365125"/>
            <a:ext cx="2776863" cy="579519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90" y="0"/>
            <a:ext cx="5954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" y="299942"/>
            <a:ext cx="2776863" cy="5795193"/>
          </a:xfrm>
        </p:spPr>
      </p:pic>
      <p:sp>
        <p:nvSpPr>
          <p:cNvPr id="2" name="TextBox 1"/>
          <p:cNvSpPr txBox="1"/>
          <p:nvPr/>
        </p:nvSpPr>
        <p:spPr>
          <a:xfrm>
            <a:off x="2768958" y="365125"/>
            <a:ext cx="94230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Для контролю ми вирішили зробити власний яблуневий сік. Ми натерли яблуко на терці, опісля вичавили за допомогою сили наших </a:t>
            </a:r>
            <a:r>
              <a:rPr lang="uk-UA" sz="2400" dirty="0" err="1" smtClean="0"/>
              <a:t>мужчинчиків</a:t>
            </a:r>
            <a:r>
              <a:rPr lang="uk-UA" sz="2400" dirty="0" smtClean="0"/>
              <a:t> сік. Потім провели дослідження вмісту вітаміну С </a:t>
            </a:r>
            <a:r>
              <a:rPr lang="uk-UA" sz="2400" dirty="0" err="1" smtClean="0"/>
              <a:t>йодометричним</a:t>
            </a:r>
            <a:r>
              <a:rPr lang="uk-UA" sz="2400" dirty="0" smtClean="0"/>
              <a:t> методом, і виявили, що вміст </a:t>
            </a:r>
          </a:p>
          <a:p>
            <a:pPr algn="ctr"/>
            <a:r>
              <a:rPr lang="uk-UA" sz="2400" dirty="0" smtClean="0"/>
              <a:t>Вітаміну С становить </a:t>
            </a:r>
            <a:r>
              <a:rPr lang="uk-UA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1.4 мг\100мл</a:t>
            </a:r>
          </a:p>
          <a:p>
            <a:pPr algn="ctr"/>
            <a:endParaRPr lang="uk-UA" sz="2400" dirty="0"/>
          </a:p>
          <a:p>
            <a:pPr algn="ctr"/>
            <a:r>
              <a:rPr lang="uk-UA" sz="2400" dirty="0" smtClean="0"/>
              <a:t>З цим результатом ми і будемо порівнювати подальші результати випробування сокових напоїв вітчизняних виробників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7073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</TotalTime>
  <Words>938</Words>
  <Application>Microsoft Office PowerPoint</Application>
  <PresentationFormat>Широкоэкранный</PresentationFormat>
  <Paragraphs>96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51</cp:revision>
  <dcterms:created xsi:type="dcterms:W3CDTF">2015-06-26T14:51:45Z</dcterms:created>
  <dcterms:modified xsi:type="dcterms:W3CDTF">2015-06-28T00:41:48Z</dcterms:modified>
</cp:coreProperties>
</file>