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86" r:id="rId6"/>
    <p:sldId id="260" r:id="rId7"/>
    <p:sldId id="261" r:id="rId8"/>
    <p:sldId id="263" r:id="rId9"/>
    <p:sldId id="277" r:id="rId10"/>
    <p:sldId id="262" r:id="rId11"/>
    <p:sldId id="264" r:id="rId12"/>
    <p:sldId id="265" r:id="rId13"/>
    <p:sldId id="266" r:id="rId14"/>
    <p:sldId id="267" r:id="rId15"/>
    <p:sldId id="269" r:id="rId16"/>
    <p:sldId id="276" r:id="rId17"/>
    <p:sldId id="271" r:id="rId18"/>
    <p:sldId id="279" r:id="rId19"/>
    <p:sldId id="280" r:id="rId20"/>
    <p:sldId id="285" r:id="rId21"/>
    <p:sldId id="272" r:id="rId22"/>
    <p:sldId id="273" r:id="rId23"/>
    <p:sldId id="275" r:id="rId24"/>
    <p:sldId id="281" r:id="rId25"/>
    <p:sldId id="284" r:id="rId26"/>
    <p:sldId id="282" r:id="rId27"/>
    <p:sldId id="28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EB08AD4-3643-415B-9185-4CB589E883D4}">
          <p14:sldIdLst>
            <p14:sldId id="256"/>
            <p14:sldId id="257"/>
            <p14:sldId id="258"/>
            <p14:sldId id="259"/>
            <p14:sldId id="286"/>
            <p14:sldId id="260"/>
            <p14:sldId id="261"/>
            <p14:sldId id="263"/>
            <p14:sldId id="277"/>
            <p14:sldId id="262"/>
            <p14:sldId id="264"/>
            <p14:sldId id="265"/>
            <p14:sldId id="266"/>
            <p14:sldId id="267"/>
            <p14:sldId id="269"/>
            <p14:sldId id="276"/>
            <p14:sldId id="271"/>
            <p14:sldId id="279"/>
            <p14:sldId id="280"/>
            <p14:sldId id="285"/>
            <p14:sldId id="272"/>
            <p14:sldId id="273"/>
            <p14:sldId id="275"/>
            <p14:sldId id="281"/>
            <p14:sldId id="284"/>
            <p14:sldId id="282"/>
            <p14:sldId id="283"/>
          </p14:sldIdLst>
        </p14:section>
        <p14:section name="Раздел без заголовка" id="{DC1FEB64-085C-4B83-898A-9CEDFAD500D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55B"/>
    <a:srgbClr val="F1F462"/>
    <a:srgbClr val="2CB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uk-UA" sz="3400" u="sng" dirty="0" smtClean="0">
                <a:solidFill>
                  <a:schemeClr val="bg1">
                    <a:lumMod val="95000"/>
                  </a:schemeClr>
                </a:solidFill>
                <a:effectLst/>
                <a:latin typeface="Century Gothic" panose="020B0502020202020204" pitchFamily="34" charset="0"/>
              </a:rPr>
              <a:t>ОРГАНОЛЕПТИЧНА</a:t>
            </a:r>
            <a:r>
              <a:rPr lang="uk-UA" sz="3400" u="sng" baseline="0" dirty="0" smtClean="0">
                <a:solidFill>
                  <a:schemeClr val="bg1">
                    <a:lumMod val="95000"/>
                  </a:schemeClr>
                </a:solidFill>
                <a:effectLst/>
                <a:latin typeface="Century Gothic" panose="020B0502020202020204" pitchFamily="34" charset="0"/>
              </a:rPr>
              <a:t> ОЦІНКА ЯКОСТІ МОЛОКА</a:t>
            </a:r>
            <a:endParaRPr lang="ru-RU" sz="3400" u="sng" dirty="0">
              <a:solidFill>
                <a:schemeClr val="bg1">
                  <a:lumMod val="95000"/>
                </a:schemeClr>
              </a:solidFill>
              <a:effectLst/>
              <a:latin typeface="Century Gothic" panose="020B0502020202020204" pitchFamily="34" charset="0"/>
            </a:endParaRPr>
          </a:p>
        </c:rich>
      </c:tx>
      <c:layout>
        <c:manualLayout>
          <c:xMode val="edge"/>
          <c:yMode val="edge"/>
          <c:x val="0.14538389102517832"/>
          <c:y val="1.856925362932041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423684103737874"/>
          <c:y val="0.20699777471667424"/>
          <c:w val="0.42978795310308987"/>
          <c:h val="0.79300222528332576"/>
        </c:manualLayout>
      </c:layout>
      <c:pie3DChart>
        <c:varyColors val="1"/>
        <c:ser>
          <c:idx val="0"/>
          <c:order val="0"/>
          <c:tx>
            <c:strRef>
              <c:f>Лист1!$B$1</c:f>
              <c:strCache>
                <c:ptCount val="1"/>
                <c:pt idx="0">
                  <c:v>Органолептична оцінка якості молока</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tx>
                <c:rich>
                  <a:bodyPr/>
                  <a:lstStyle/>
                  <a:p>
                    <a:fld id="{98E51EC1-B382-43D9-88EF-64864E04333A}" type="CATEGORYNAM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[ИМЯ КАТЕГОРИИ]</a:t>
                    </a:fld>
                    <a:r>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67B32F8C-9E0C-4821-BA7D-7D31A2C2EC65}" type="VALU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[ЗНАЧЕНИЕ]</a:t>
                    </a:fld>
                    <a:endPar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A4F3889B-4199-499B-96CA-FED7A6EB0C05}" type="CATEGORYNAME">
                      <a:rPr lang="en-US"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[ИМЯ КАТЕГОРИИ]</a:t>
                    </a:fld>
                    <a:r>
                      <a:rPr lang="en-US"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652CCFF2-CCCA-46B2-8B2C-711DEBF0C121}" type="VALUE">
                      <a:rPr lang="en-US"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[ЗНАЧЕНИЕ]</a:t>
                    </a:fld>
                    <a:endParaRPr lang="en-US"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EA192CBA-4A7A-489D-8EEF-15A252A23400}" type="CATEGORYNAM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[ИМЯ КАТЕГОРИИ]</a:t>
                    </a:fld>
                    <a:r>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593A8180-1FA4-4588-B5A3-06ABC5DA8F5D}" type="VALU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[ЗНАЧЕНИЕ]</a:t>
                    </a:fld>
                    <a:endPar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A3A037E3-ECA3-4B29-ACE4-587696D73C2A}" type="CATEGORYNAM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[ИМЯ КАТЕГОРИИ]</a:t>
                    </a:fld>
                    <a:r>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B0F52D56-F284-4B68-ADC2-D1C608880109}" type="VALU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[ЗНАЧЕНИЕ]</a:t>
                    </a:fld>
                    <a:endPar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tx>
                <c:rich>
                  <a:bodyPr/>
                  <a:lstStyle/>
                  <a:p>
                    <a:fld id="{A6039AF8-43AE-4404-8A02-5AA8364266E6}" type="CATEGORYNAM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[ИМЯ КАТЕГОРИИ]</a:t>
                    </a:fld>
                    <a:r>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22914C1B-7DA7-44E5-993E-5AB9D519CA12}" type="VALUE">
                      <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t>[ЗНАЧЕНИЕ]</a:t>
                    </a:fld>
                    <a:endParaRPr lang="ru-RU" sz="1800" b="1">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"Ферма"</c:v>
                </c:pt>
                <c:pt idx="1">
                  <c:v>"Premialle"</c:v>
                </c:pt>
                <c:pt idx="2">
                  <c:v>"Яготинське"</c:v>
                </c:pt>
                <c:pt idx="3">
                  <c:v>"Повна чаша"</c:v>
                </c:pt>
                <c:pt idx="4">
                  <c:v>"На здоровье"</c:v>
                </c:pt>
              </c:strCache>
            </c:strRef>
          </c:cat>
          <c:val>
            <c:numRef>
              <c:f>Лист1!$B$2:$B$6</c:f>
              <c:numCache>
                <c:formatCode>General</c:formatCode>
                <c:ptCount val="5"/>
                <c:pt idx="0">
                  <c:v>20.399999999999999</c:v>
                </c:pt>
                <c:pt idx="1">
                  <c:v>20.399999999999999</c:v>
                </c:pt>
                <c:pt idx="2">
                  <c:v>19.600000000000001</c:v>
                </c:pt>
                <c:pt idx="3">
                  <c:v>19.2</c:v>
                </c:pt>
                <c:pt idx="4">
                  <c:v>20.399999999999999</c:v>
                </c:pt>
              </c:numCache>
            </c:numRef>
          </c:val>
        </c:ser>
        <c:dLbls>
          <c:dLblPos val="out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accent5">
                  <a:lumMod val="50000"/>
                </a:schemeClr>
              </a:solidFill>
              <a:effectLst>
                <a:outerShdw blurRad="38100" dist="38100" dir="2700000" algn="tl">
                  <a:srgbClr val="000000">
                    <a:alpha val="43137"/>
                  </a:srgbClr>
                </a:outerShdw>
              </a:effectLst>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ru-RU" sz="3000" u="sng" dirty="0" err="1">
                <a:solidFill>
                  <a:schemeClr val="bg1"/>
                </a:solidFill>
                <a:effectLst>
                  <a:outerShdw blurRad="38100" dist="38100" dir="2700000" algn="tl">
                    <a:srgbClr val="000000">
                      <a:alpha val="43137"/>
                    </a:srgbClr>
                  </a:outerShdw>
                </a:effectLst>
                <a:latin typeface="Century Gothic" panose="020B0502020202020204" pitchFamily="34" charset="0"/>
              </a:rPr>
              <a:t>Органолептична</a:t>
            </a:r>
            <a:r>
              <a:rPr lang="ru-RU" sz="3000" u="sng"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3000" u="sng" dirty="0" err="1">
                <a:solidFill>
                  <a:schemeClr val="bg1"/>
                </a:solidFill>
                <a:effectLst>
                  <a:outerShdw blurRad="38100" dist="38100" dir="2700000" algn="tl">
                    <a:srgbClr val="000000">
                      <a:alpha val="43137"/>
                    </a:srgbClr>
                  </a:outerShdw>
                </a:effectLst>
                <a:latin typeface="Century Gothic" panose="020B0502020202020204" pitchFamily="34" charset="0"/>
              </a:rPr>
              <a:t>оцінка</a:t>
            </a:r>
            <a:r>
              <a:rPr lang="ru-RU" sz="3000" u="sng"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3000" u="sng" dirty="0" err="1">
                <a:solidFill>
                  <a:schemeClr val="bg1"/>
                </a:solidFill>
                <a:effectLst>
                  <a:outerShdw blurRad="38100" dist="38100" dir="2700000" algn="tl">
                    <a:srgbClr val="000000">
                      <a:alpha val="43137"/>
                    </a:srgbClr>
                  </a:outerShdw>
                </a:effectLst>
                <a:latin typeface="Century Gothic" panose="020B0502020202020204" pitchFamily="34" charset="0"/>
              </a:rPr>
              <a:t>якості</a:t>
            </a:r>
            <a:r>
              <a:rPr lang="ru-RU" sz="3000" u="sng"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3000" u="sng" dirty="0" err="1">
                <a:solidFill>
                  <a:schemeClr val="bg1"/>
                </a:solidFill>
                <a:effectLst>
                  <a:outerShdw blurRad="38100" dist="38100" dir="2700000" algn="tl">
                    <a:srgbClr val="000000">
                      <a:alpha val="43137"/>
                    </a:srgbClr>
                  </a:outerShdw>
                </a:effectLst>
                <a:latin typeface="Century Gothic" panose="020B0502020202020204" pitchFamily="34" charset="0"/>
              </a:rPr>
              <a:t>сиру</a:t>
            </a:r>
            <a:endParaRPr lang="ru-RU" sz="3000" u="sng" dirty="0">
              <a:solidFill>
                <a:schemeClr val="bg1"/>
              </a:solidFill>
              <a:effectLst>
                <a:outerShdw blurRad="38100" dist="38100" dir="2700000" algn="tl">
                  <a:srgbClr val="000000">
                    <a:alpha val="43137"/>
                  </a:srgbClr>
                </a:outerShdw>
              </a:effectLst>
              <a:latin typeface="Century Gothic" panose="020B0502020202020204" pitchFamily="34" charset="0"/>
            </a:endParaRPr>
          </a:p>
        </c:rich>
      </c:tx>
      <c:layout>
        <c:manualLayout>
          <c:xMode val="edge"/>
          <c:yMode val="edge"/>
          <c:x val="0.17244787109944587"/>
          <c:y val="1.5873015873015872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Органолептична оцінка якості молока</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6.9575660706977058E-2"/>
                  <c:y val="3.2492895910159275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fld id="{98E51EC1-B382-43D9-88EF-64864E04333A}" type="CATEGORYNAME">
                      <a:rPr lang="ru-RU" sz="200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defRPr sz="1800">
                          <a:effectLst>
                            <a:outerShdw blurRad="38100" dist="38100" dir="2700000" algn="tl">
                              <a:srgbClr val="000000">
                                <a:alpha val="43137"/>
                              </a:srgbClr>
                            </a:outerShdw>
                          </a:effectLst>
                        </a:defRPr>
                      </a:pPr>
                      <a:t>[ИМЯ КАТЕГОРИИ]</a:t>
                    </a:fld>
                    <a:r>
                      <a:rPr lang="ru-RU" sz="2000" dirty="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67B32F8C-9E0C-4821-BA7D-7D31A2C2EC65}" type="VALUE">
                      <a:rPr lang="ru-RU" sz="200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defRPr sz="1800">
                          <a:effectLst>
                            <a:outerShdw blurRad="38100" dist="38100" dir="2700000" algn="tl">
                              <a:srgbClr val="000000">
                                <a:alpha val="43137"/>
                              </a:srgbClr>
                            </a:outerShdw>
                          </a:effectLst>
                        </a:defRPr>
                      </a:pPr>
                      <a:t>[ЗНАЧЕНИЕ]</a:t>
                    </a:fld>
                    <a:endParaRPr lang="ru-RU" sz="2000" dirty="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19831521308594505"/>
                      <c:h val="0.21559647632595463"/>
                    </c:manualLayout>
                  </c15:layout>
                  <c15:dlblFieldTable/>
                  <c15:showDataLabelsRange val="0"/>
                </c:ext>
              </c:extLst>
            </c:dLbl>
            <c:dLbl>
              <c:idx val="1"/>
              <c:layout>
                <c:manualLayout>
                  <c:x val="8.1274223126734269E-2"/>
                  <c:y val="-5.0544504749136653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fld id="{A4F3889B-4199-499B-96CA-FED7A6EB0C05}" type="CATEGORYNAME">
                      <a:rPr lang="ru-RU" sz="2000">
                        <a:solidFill>
                          <a:srgbClr val="FFFF00"/>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[ИМЯ КАТЕГОРИИ]</a:t>
                    </a:fld>
                    <a:r>
                      <a:rPr lang="ru-RU" sz="2000" dirty="0">
                        <a:solidFill>
                          <a:srgbClr val="FFFF00"/>
                        </a:solidFill>
                        <a:effectLst>
                          <a:outerShdw blurRad="38100" dist="38100" dir="2700000" algn="tl">
                            <a:srgbClr val="000000">
                              <a:alpha val="43137"/>
                            </a:srgbClr>
                          </a:outerShdw>
                        </a:effectLst>
                        <a:latin typeface="Century Gothic" panose="020B0502020202020204" pitchFamily="34" charset="0"/>
                      </a:rPr>
                      <a:t>
</a:t>
                    </a:r>
                    <a:fld id="{652CCFF2-CCCA-46B2-8B2C-711DEBF0C121}" type="VALUE">
                      <a:rPr lang="ru-RU" sz="2000">
                        <a:solidFill>
                          <a:srgbClr val="FFFF00"/>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[ЗНАЧЕНИЕ]</a:t>
                    </a:fld>
                    <a:endParaRPr lang="ru-RU" sz="2000" dirty="0">
                      <a:solidFill>
                        <a:srgbClr val="FFFF00"/>
                      </a:solidFill>
                      <a:effectLst>
                        <a:outerShdw blurRad="38100" dist="38100" dir="2700000" algn="tl">
                          <a:srgbClr val="000000">
                            <a:alpha val="43137"/>
                          </a:srgbClr>
                        </a:outerShdw>
                      </a:effectLst>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1.2929990042889557E-2"/>
                  <c:y val="0.1071064019628021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fld id="{EA192CBA-4A7A-489D-8EEF-15A252A23400}" type="CATEGORYNAME">
                      <a:rPr lang="ru-RU" sz="2000">
                        <a:solidFill>
                          <a:srgbClr val="002060"/>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[ИМЯ КАТЕГОРИИ]</a:t>
                    </a:fld>
                    <a:r>
                      <a:rPr lang="ru-RU" sz="2000" dirty="0">
                        <a:solidFill>
                          <a:srgbClr val="002060"/>
                        </a:solidFill>
                        <a:effectLst>
                          <a:outerShdw blurRad="38100" dist="38100" dir="2700000" algn="tl">
                            <a:srgbClr val="000000">
                              <a:alpha val="43137"/>
                            </a:srgbClr>
                          </a:outerShdw>
                        </a:effectLst>
                        <a:latin typeface="Century Gothic" panose="020B0502020202020204" pitchFamily="34" charset="0"/>
                      </a:rPr>
                      <a:t>
</a:t>
                    </a:r>
                    <a:fld id="{593A8180-1FA4-4588-B5A3-06ABC5DA8F5D}" type="VALUE">
                      <a:rPr lang="ru-RU" sz="2000">
                        <a:solidFill>
                          <a:srgbClr val="002060"/>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[ЗНАЧЕНИЕ]</a:t>
                    </a:fld>
                    <a:endParaRPr lang="ru-RU" sz="2000" dirty="0">
                      <a:solidFill>
                        <a:srgbClr val="002060"/>
                      </a:solidFill>
                      <a:effectLst>
                        <a:outerShdw blurRad="38100" dist="38100" dir="2700000" algn="tl">
                          <a:srgbClr val="000000">
                            <a:alpha val="43137"/>
                          </a:srgbClr>
                        </a:outerShdw>
                      </a:effectLst>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0438004261127427"/>
                      <c:h val="0.23569393416668277"/>
                    </c:manualLayout>
                  </c15:layout>
                  <c15:dlblFieldTable/>
                  <c15:showDataLabelsRange val="0"/>
                </c:ext>
              </c:extLst>
            </c:dLbl>
            <c:dLbl>
              <c:idx val="3"/>
              <c:layout>
                <c:manualLayout>
                  <c:x val="-5.6645670664087586E-2"/>
                  <c:y val="9.8682128319742962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fld id="{A3A037E3-ECA3-4B29-ACE4-587696D73C2A}" type="CATEGORYNAME">
                      <a:rPr lang="ru-RU" sz="200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[ИМЯ КАТЕГОРИИ]</a:t>
                    </a:fld>
                    <a:r>
                      <a:rPr lang="ru-RU" sz="2000" dirty="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t>
</a:t>
                    </a:r>
                    <a:fld id="{B0F52D56-F284-4B68-ADC2-D1C608880109}" type="VALUE">
                      <a:rPr lang="ru-RU" sz="200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rPr>
                      <a:pPr>
                        <a:defRPr sz="1800">
                          <a:solidFill>
                            <a:schemeClr val="accent6"/>
                          </a:solidFill>
                          <a:effectLst>
                            <a:outerShdw blurRad="38100" dist="38100" dir="2700000" algn="tl">
                              <a:srgbClr val="000000">
                                <a:alpha val="43137"/>
                              </a:srgbClr>
                            </a:outerShdw>
                          </a:effectLst>
                        </a:defRPr>
                      </a:pPr>
                      <a:t>[ЗНАЧЕНИЕ]</a:t>
                    </a:fld>
                    <a:endParaRPr lang="ru-RU" sz="2000" dirty="0">
                      <a:solidFill>
                        <a:schemeClr val="accent4">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679661557147017"/>
                      <c:h val="0.30061945919843652"/>
                    </c:manualLayout>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fld id="{A6039AF8-43AE-4404-8A02-5AA8364266E6}" type="CATEGORYNAME">
                      <a:rPr lang="ru-RU" sz="1800">
                        <a:effectLst>
                          <a:outerShdw blurRad="38100" dist="38100" dir="2700000" algn="tl">
                            <a:srgbClr val="000000">
                              <a:alpha val="43137"/>
                            </a:srgbClr>
                          </a:outerShdw>
                        </a:effectLst>
                      </a:rPr>
                      <a:pPr>
                        <a:defRPr sz="1800">
                          <a:solidFill>
                            <a:schemeClr val="accent6"/>
                          </a:solidFill>
                          <a:effectLst>
                            <a:outerShdw blurRad="38100" dist="38100" dir="2700000" algn="tl">
                              <a:srgbClr val="000000">
                                <a:alpha val="43137"/>
                              </a:srgbClr>
                            </a:outerShdw>
                          </a:effectLst>
                        </a:defRPr>
                      </a:pPr>
                      <a:t>[ИМЯ КАТЕГОРИИ]</a:t>
                    </a:fld>
                    <a:r>
                      <a:rPr lang="ru-RU" sz="1800">
                        <a:effectLst>
                          <a:outerShdw blurRad="38100" dist="38100" dir="2700000" algn="tl">
                            <a:srgbClr val="000000">
                              <a:alpha val="43137"/>
                            </a:srgbClr>
                          </a:outerShdw>
                        </a:effectLst>
                      </a:rPr>
                      <a:t>
</a:t>
                    </a:r>
                    <a:fld id="{22914C1B-7DA7-44E5-993E-5AB9D519CA12}" type="VALUE">
                      <a:rPr lang="ru-RU" sz="1800">
                        <a:effectLst>
                          <a:outerShdw blurRad="38100" dist="38100" dir="2700000" algn="tl">
                            <a:srgbClr val="000000">
                              <a:alpha val="43137"/>
                            </a:srgbClr>
                          </a:outerShdw>
                        </a:effectLst>
                      </a:rPr>
                      <a:pPr>
                        <a:defRPr sz="1800">
                          <a:solidFill>
                            <a:schemeClr val="accent6"/>
                          </a:solidFill>
                          <a:effectLst>
                            <a:outerShdw blurRad="38100" dist="38100" dir="2700000" algn="tl">
                              <a:srgbClr val="000000">
                                <a:alpha val="43137"/>
                              </a:srgbClr>
                            </a:outerShdw>
                          </a:effectLst>
                        </a:defRPr>
                      </a:pPr>
                      <a:t>[ЗНАЧЕНИЕ]</a:t>
                    </a:fld>
                    <a:endParaRPr lang="ru-RU" sz="180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Лист1!$A$2:$A$6</c:f>
              <c:strCache>
                <c:ptCount val="4"/>
                <c:pt idx="0">
                  <c:v>"Комо" - твердий сир</c:v>
                </c:pt>
                <c:pt idx="1">
                  <c:v>"Вигідна ціна завжди - твердий сир"</c:v>
                </c:pt>
                <c:pt idx="2">
                  <c:v>"Тульчинка" - твердий сир</c:v>
                </c:pt>
                <c:pt idx="3">
                  <c:v>"Вигідна ціна завжди" - плавлений сир</c:v>
                </c:pt>
              </c:strCache>
            </c:strRef>
          </c:cat>
          <c:val>
            <c:numRef>
              <c:f>Лист1!$B$2:$B$6</c:f>
              <c:numCache>
                <c:formatCode>General</c:formatCode>
                <c:ptCount val="5"/>
                <c:pt idx="0">
                  <c:v>26.6</c:v>
                </c:pt>
                <c:pt idx="1">
                  <c:v>26.1</c:v>
                </c:pt>
                <c:pt idx="2">
                  <c:v>26.6</c:v>
                </c:pt>
                <c:pt idx="3">
                  <c:v>20.7</c:v>
                </c:pt>
              </c:numCache>
            </c:numRef>
          </c:val>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sz="2000" dirty="0" err="1">
                <a:solidFill>
                  <a:schemeClr val="tx1"/>
                </a:solidFill>
                <a:latin typeface="Century Gothic" panose="020B0502020202020204" pitchFamily="34" charset="0"/>
              </a:rPr>
              <a:t>Залежність якості молока від вартості</a:t>
            </a:r>
            <a:endParaRPr lang="ru-RU" sz="2000" dirty="0">
              <a:solidFill>
                <a:schemeClr val="tx1"/>
              </a:solidFill>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4262598890904438E-2"/>
          <c:y val="0.12918988658939054"/>
          <c:w val="0.9190529308836396"/>
          <c:h val="0.66998656417947755"/>
        </c:manualLayout>
      </c:layout>
      <c:lineChart>
        <c:grouping val="standard"/>
        <c:varyColors val="0"/>
        <c:ser>
          <c:idx val="0"/>
          <c:order val="0"/>
          <c:tx>
            <c:strRef>
              <c:f>Лист1!$B$1</c:f>
              <c:strCache>
                <c:ptCount val="1"/>
                <c:pt idx="0">
                  <c:v>Залежність якості молока від вартості</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12,63 грн</c:v>
                </c:pt>
                <c:pt idx="1">
                  <c:v>12,9 грн</c:v>
                </c:pt>
                <c:pt idx="2">
                  <c:v>18,65 грн</c:v>
                </c:pt>
                <c:pt idx="3">
                  <c:v>20,2 грн</c:v>
                </c:pt>
                <c:pt idx="4">
                  <c:v>20,71 грн</c:v>
                </c:pt>
              </c:strCache>
            </c:strRef>
          </c:cat>
          <c:val>
            <c:numRef>
              <c:f>Лист1!$B$2:$B$6</c:f>
              <c:numCache>
                <c:formatCode>General</c:formatCode>
                <c:ptCount val="5"/>
                <c:pt idx="0">
                  <c:v>88</c:v>
                </c:pt>
                <c:pt idx="1">
                  <c:v>87</c:v>
                </c:pt>
                <c:pt idx="2">
                  <c:v>90</c:v>
                </c:pt>
                <c:pt idx="3">
                  <c:v>90</c:v>
                </c:pt>
                <c:pt idx="4">
                  <c:v>90</c:v>
                </c:pt>
              </c:numCache>
            </c:numRef>
          </c:val>
          <c:smooth val="0"/>
        </c:ser>
        <c:dLbls>
          <c:dLblPos val="ctr"/>
          <c:showLegendKey val="0"/>
          <c:showVal val="1"/>
          <c:showCatName val="0"/>
          <c:showSerName val="0"/>
          <c:showPercent val="0"/>
          <c:showBubbleSize val="0"/>
        </c:dLbls>
        <c:smooth val="0"/>
        <c:axId val="161091864"/>
        <c:axId val="161010368"/>
      </c:lineChart>
      <c:catAx>
        <c:axId val="161091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161010368"/>
        <c:crosses val="autoZero"/>
        <c:auto val="1"/>
        <c:lblAlgn val="ctr"/>
        <c:lblOffset val="100"/>
        <c:noMultiLvlLbl val="0"/>
      </c:catAx>
      <c:valAx>
        <c:axId val="161010368"/>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161091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38100">
      <a:solidFill>
        <a:schemeClr val="accent5">
          <a:lumMod val="75000"/>
        </a:schemeClr>
      </a:solid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u-RU" sz="2200" dirty="0" err="1">
                <a:solidFill>
                  <a:srgbClr val="002060"/>
                </a:solidFill>
                <a:effectLst>
                  <a:outerShdw blurRad="38100" dist="38100" dir="2700000" algn="tl">
                    <a:srgbClr val="000000">
                      <a:alpha val="43137"/>
                    </a:srgbClr>
                  </a:outerShdw>
                </a:effectLst>
                <a:latin typeface="Century Gothic" panose="020B0502020202020204" pitchFamily="34" charset="0"/>
              </a:rPr>
              <a:t>Залежність</a:t>
            </a:r>
            <a:r>
              <a:rPr lang="ru-RU" sz="2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ru-RU" sz="2200" dirty="0" err="1">
                <a:solidFill>
                  <a:srgbClr val="002060"/>
                </a:solidFill>
                <a:effectLst>
                  <a:outerShdw blurRad="38100" dist="38100" dir="2700000" algn="tl">
                    <a:srgbClr val="000000">
                      <a:alpha val="43137"/>
                    </a:srgbClr>
                  </a:outerShdw>
                </a:effectLst>
                <a:latin typeface="Century Gothic" panose="020B0502020202020204" pitchFamily="34" charset="0"/>
              </a:rPr>
              <a:t>якості</a:t>
            </a:r>
            <a:r>
              <a:rPr lang="ru-RU" sz="2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ru-RU" sz="2200" dirty="0" err="1">
                <a:solidFill>
                  <a:srgbClr val="002060"/>
                </a:solidFill>
                <a:effectLst>
                  <a:outerShdw blurRad="38100" dist="38100" dir="2700000" algn="tl">
                    <a:srgbClr val="000000">
                      <a:alpha val="43137"/>
                    </a:srgbClr>
                  </a:outerShdw>
                </a:effectLst>
                <a:latin typeface="Century Gothic" panose="020B0502020202020204" pitchFamily="34" charset="0"/>
              </a:rPr>
              <a:t>сиру</a:t>
            </a:r>
            <a:r>
              <a:rPr lang="ru-RU" sz="2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ru-RU" sz="2200" dirty="0" err="1">
                <a:solidFill>
                  <a:srgbClr val="002060"/>
                </a:solidFill>
                <a:effectLst>
                  <a:outerShdw blurRad="38100" dist="38100" dir="2700000" algn="tl">
                    <a:srgbClr val="000000">
                      <a:alpha val="43137"/>
                    </a:srgbClr>
                  </a:outerShdw>
                </a:effectLst>
                <a:latin typeface="Century Gothic" panose="020B0502020202020204" pitchFamily="34" charset="0"/>
              </a:rPr>
              <a:t>від</a:t>
            </a:r>
            <a:r>
              <a:rPr lang="ru-RU" sz="2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ru-RU" sz="2200" dirty="0" err="1">
                <a:solidFill>
                  <a:srgbClr val="002060"/>
                </a:solidFill>
                <a:effectLst>
                  <a:outerShdw blurRad="38100" dist="38100" dir="2700000" algn="tl">
                    <a:srgbClr val="000000">
                      <a:alpha val="43137"/>
                    </a:srgbClr>
                  </a:outerShdw>
                </a:effectLst>
                <a:latin typeface="Century Gothic" panose="020B0502020202020204" pitchFamily="34" charset="0"/>
              </a:rPr>
              <a:t>вартості</a:t>
            </a:r>
            <a:endParaRPr lang="ru-RU" sz="2200" dirty="0">
              <a:solidFill>
                <a:srgbClr val="002060"/>
              </a:solidFill>
              <a:effectLst>
                <a:outerShdw blurRad="38100" dist="38100" dir="2700000" algn="tl">
                  <a:srgbClr val="000000">
                    <a:alpha val="43137"/>
                  </a:srgbClr>
                </a:outerShdw>
              </a:effectLst>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Залежність якості сиру від вартості</c:v>
                </c:pt>
              </c:strCache>
            </c:strRef>
          </c:tx>
          <c:spPr>
            <a:ln w="34925" cap="rnd">
              <a:solidFill>
                <a:srgbClr val="00B05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4,65 грн</c:v>
                </c:pt>
                <c:pt idx="1">
                  <c:v>8 грн</c:v>
                </c:pt>
                <c:pt idx="2">
                  <c:v>10,7 грн</c:v>
                </c:pt>
                <c:pt idx="3">
                  <c:v>15 грн</c:v>
                </c:pt>
              </c:strCache>
            </c:strRef>
          </c:cat>
          <c:val>
            <c:numRef>
              <c:f>Лист1!$B$2:$B$5</c:f>
              <c:numCache>
                <c:formatCode>General</c:formatCode>
                <c:ptCount val="4"/>
                <c:pt idx="0">
                  <c:v>41</c:v>
                </c:pt>
                <c:pt idx="1">
                  <c:v>59</c:v>
                </c:pt>
                <c:pt idx="2">
                  <c:v>60</c:v>
                </c:pt>
                <c:pt idx="3">
                  <c:v>60</c:v>
                </c:pt>
              </c:numCache>
            </c:numRef>
          </c:val>
          <c:smooth val="0"/>
        </c:ser>
        <c:dLbls>
          <c:dLblPos val="ctr"/>
          <c:showLegendKey val="0"/>
          <c:showVal val="1"/>
          <c:showCatName val="0"/>
          <c:showSerName val="0"/>
          <c:showPercent val="0"/>
          <c:showBubbleSize val="0"/>
        </c:dLbls>
        <c:smooth val="0"/>
        <c:axId val="161242272"/>
        <c:axId val="161333000"/>
      </c:lineChart>
      <c:catAx>
        <c:axId val="161242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ea typeface="+mn-ea"/>
                <a:cs typeface="+mn-cs"/>
              </a:defRPr>
            </a:pPr>
            <a:endParaRPr lang="ru-RU"/>
          </a:p>
        </c:txPr>
        <c:crossAx val="161333000"/>
        <c:crosses val="autoZero"/>
        <c:auto val="1"/>
        <c:lblAlgn val="ctr"/>
        <c:lblOffset val="100"/>
        <c:noMultiLvlLbl val="0"/>
      </c:catAx>
      <c:valAx>
        <c:axId val="16133300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ea typeface="+mn-ea"/>
                <a:cs typeface="+mn-cs"/>
              </a:defRPr>
            </a:pPr>
            <a:endParaRPr lang="ru-RU"/>
          </a:p>
        </c:txPr>
        <c:crossAx val="161242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1"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38100">
      <a:solidFill>
        <a:schemeClr val="accent5">
          <a:lumMod val="50000"/>
        </a:schemeClr>
      </a:solid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A5C15-4D00-4A7A-B4F9-AB71D8D04131}" type="datetimeFigureOut">
              <a:rPr lang="ru-RU" smtClean="0"/>
              <a:t>28.06.2015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422B2-42C5-4824-BD15-333D4C8787DD}" type="slidenum">
              <a:rPr lang="ru-RU" smtClean="0"/>
              <a:t>‹#›</a:t>
            </a:fld>
            <a:endParaRPr lang="ru-RU"/>
          </a:p>
        </p:txBody>
      </p:sp>
    </p:spTree>
    <p:extLst>
      <p:ext uri="{BB962C8B-B14F-4D97-AF65-F5344CB8AC3E}">
        <p14:creationId xmlns:p14="http://schemas.microsoft.com/office/powerpoint/2010/main" val="15023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422B2-42C5-4824-BD15-333D4C8787DD}" type="slidenum">
              <a:rPr lang="ru-RU" smtClean="0"/>
              <a:t>1</a:t>
            </a:fld>
            <a:endParaRPr lang="ru-RU"/>
          </a:p>
        </p:txBody>
      </p:sp>
    </p:spTree>
    <p:extLst>
      <p:ext uri="{BB962C8B-B14F-4D97-AF65-F5344CB8AC3E}">
        <p14:creationId xmlns:p14="http://schemas.microsoft.com/office/powerpoint/2010/main" val="6225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422B2-42C5-4824-BD15-333D4C8787DD}" type="slidenum">
              <a:rPr lang="ru-RU" smtClean="0"/>
              <a:t>3</a:t>
            </a:fld>
            <a:endParaRPr lang="ru-RU"/>
          </a:p>
        </p:txBody>
      </p:sp>
    </p:spTree>
    <p:extLst>
      <p:ext uri="{BB962C8B-B14F-4D97-AF65-F5344CB8AC3E}">
        <p14:creationId xmlns:p14="http://schemas.microsoft.com/office/powerpoint/2010/main" val="18404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422B2-42C5-4824-BD15-333D4C8787DD}" type="slidenum">
              <a:rPr lang="ru-RU" smtClean="0"/>
              <a:t>23</a:t>
            </a:fld>
            <a:endParaRPr lang="ru-RU"/>
          </a:p>
        </p:txBody>
      </p:sp>
    </p:spTree>
    <p:extLst>
      <p:ext uri="{BB962C8B-B14F-4D97-AF65-F5344CB8AC3E}">
        <p14:creationId xmlns:p14="http://schemas.microsoft.com/office/powerpoint/2010/main" val="367084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C422B2-42C5-4824-BD15-333D4C8787DD}" type="slidenum">
              <a:rPr lang="ru-RU" smtClean="0"/>
              <a:t>26</a:t>
            </a:fld>
            <a:endParaRPr lang="ru-RU"/>
          </a:p>
        </p:txBody>
      </p:sp>
    </p:spTree>
    <p:extLst>
      <p:ext uri="{BB962C8B-B14F-4D97-AF65-F5344CB8AC3E}">
        <p14:creationId xmlns:p14="http://schemas.microsoft.com/office/powerpoint/2010/main" val="110643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5780F0-5130-4F63-9FF3-FD860CD758C7}" type="datetime1">
              <a:rPr lang="ru-RU" smtClean="0"/>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36189012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65C1B-A44B-49C7-A5B4-BB06AE4EE002}" type="datetime1">
              <a:rPr lang="ru-RU" smtClean="0"/>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3410249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BE47B0-F010-4D42-8238-39DEBAB36C91}" type="datetime1">
              <a:rPr lang="ru-RU" smtClean="0"/>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2877908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04FEF1-7770-454F-B37E-1A5A5AA7F0D7}" type="datetime1">
              <a:rPr lang="ru-RU" smtClean="0"/>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1988347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59BC8B-B5C7-4DC2-8FD8-5A075680CCB7}" type="datetime1">
              <a:rPr lang="ru-RU" smtClean="0"/>
              <a:t>28.06.2015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28940988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94F288-4CD2-406A-9016-B9F2C3B0329C}" type="datetime1">
              <a:rPr lang="ru-RU" smtClean="0"/>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2896207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E783A9-4CC9-4C47-B15F-4722EBBAA5FD}" type="datetime1">
              <a:rPr lang="ru-RU" smtClean="0"/>
              <a:t>28.06.2015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339279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431593-3F30-4BEE-B1FE-DAD2E178EDA5}" type="datetime1">
              <a:rPr lang="ru-RU" smtClean="0"/>
              <a:t>28.06.2015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11737992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D0A2AA-2BE9-470A-84FF-C5678C6CD1E1}" type="datetime1">
              <a:rPr lang="ru-RU" smtClean="0"/>
              <a:t>28.06.2015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1220372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10601C8-3265-47DA-BD9F-9E3C672E3647}" type="datetime1">
              <a:rPr lang="ru-RU" smtClean="0"/>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7966022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FA1F97-9527-4A9E-8931-E349100ADE4A}" type="datetime1">
              <a:rPr lang="ru-RU" smtClean="0"/>
              <a:t>28.06.2015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0334BF-B44E-4166-9BF1-68C63C740550}" type="slidenum">
              <a:rPr lang="ru-RU" smtClean="0"/>
              <a:t>‹#›</a:t>
            </a:fld>
            <a:endParaRPr lang="ru-RU"/>
          </a:p>
        </p:txBody>
      </p:sp>
    </p:spTree>
    <p:extLst>
      <p:ext uri="{BB962C8B-B14F-4D97-AF65-F5344CB8AC3E}">
        <p14:creationId xmlns:p14="http://schemas.microsoft.com/office/powerpoint/2010/main" val="30505323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033E1-E56A-4336-89F9-B68F326BF25F}" type="datetime1">
              <a:rPr lang="ru-RU" smtClean="0"/>
              <a:t>28.06.2015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334BF-B44E-4166-9BF1-68C63C740550}" type="slidenum">
              <a:rPr lang="ru-RU" smtClean="0"/>
              <a:t>‹#›</a:t>
            </a:fld>
            <a:endParaRPr lang="ru-RU"/>
          </a:p>
        </p:txBody>
      </p:sp>
    </p:spTree>
    <p:extLst>
      <p:ext uri="{BB962C8B-B14F-4D97-AF65-F5344CB8AC3E}">
        <p14:creationId xmlns:p14="http://schemas.microsoft.com/office/powerpoint/2010/main" val="138527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xn--80aqafcrtq.cc/img/2/1/2/212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988" y="14380550"/>
            <a:ext cx="10973772" cy="542071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292100" dist="139700" dir="2700000" algn="tl" rotWithShape="0">
              <a:schemeClr val="accent1">
                <a:lumMod val="20000"/>
                <a:lumOff val="80000"/>
                <a:alpha val="65000"/>
              </a:schemeClr>
            </a:outerShdw>
          </a:effectLst>
        </p:spPr>
      </p:pic>
      <p:sp>
        <p:nvSpPr>
          <p:cNvPr id="2" name="Заголовок 1"/>
          <p:cNvSpPr>
            <a:spLocks noGrp="1"/>
          </p:cNvSpPr>
          <p:nvPr>
            <p:ph type="ctrTitle"/>
          </p:nvPr>
        </p:nvSpPr>
        <p:spPr>
          <a:xfrm>
            <a:off x="3271234" y="529934"/>
            <a:ext cx="8049295" cy="5098134"/>
          </a:xfrm>
        </p:spPr>
        <p:txBody>
          <a:bodyPr>
            <a:normAutofit/>
          </a:bodyPr>
          <a:lstStyle/>
          <a:p>
            <a:pPr algn="r"/>
            <a:r>
              <a:rPr lang="uk-UA" sz="2800" b="1" u="sng"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Роботу виконали:</a:t>
            </a:r>
            <a:br>
              <a:rPr lang="uk-UA" sz="2800" b="1" u="sng"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учениці 8 класу </a:t>
            </a:r>
            <a:r>
              <a:rPr lang="ru-RU"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a:r>
            <a:br>
              <a:rPr lang="ru-RU"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Полтавської обласної</a:t>
            </a:r>
            <a:r>
              <a:rPr lang="ru-RU"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a:t>
            </a: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гімназії </a:t>
            </a:r>
            <a:r>
              <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a:r>
            <a:br>
              <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імені </a:t>
            </a:r>
            <a:r>
              <a:rPr lang="uk-UA" sz="2800" b="1" dirty="0" err="1"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А.С.Макаренка</a:t>
            </a:r>
            <a:r>
              <a:rPr lang="ru-RU"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a:r>
            <a:br>
              <a:rPr lang="ru-RU"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err="1"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Дуброва</a:t>
            </a: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Євгенія, </a:t>
            </a:r>
            <a:b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Новосьолова Тетяна</a:t>
            </a:r>
            <a:b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u="sng"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Науковий керівник:</a:t>
            </a:r>
            <a:br>
              <a:rPr lang="uk-UA" sz="2800" b="1" u="sng"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br>
            <a:r>
              <a:rPr lang="uk-UA" sz="2800" b="1" dirty="0" err="1"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Шаповалов</a:t>
            </a: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Євгеній Борисович</a:t>
            </a:r>
            <a:endParaRPr lang="ru-RU" sz="2800" dirty="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p:txBody>
      </p:sp>
      <p:sp>
        <p:nvSpPr>
          <p:cNvPr id="7" name="Прямоугольник 6"/>
          <p:cNvSpPr/>
          <p:nvPr/>
        </p:nvSpPr>
        <p:spPr>
          <a:xfrm>
            <a:off x="1524000" y="201523"/>
            <a:ext cx="10174311" cy="1841679"/>
          </a:xfrm>
          <a:prstGeom prst="rect">
            <a:avLst/>
          </a:prstGeom>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800" b="1" spc="50" dirty="0" smtClean="0">
                <a:ln w="10160">
                  <a:solidFill>
                    <a:schemeClr val="accent5"/>
                  </a:solidFill>
                  <a:prstDash val="solid"/>
                </a:ln>
                <a:solidFill>
                  <a:srgbClr val="FFFFFF"/>
                </a:solidFill>
                <a:effectLst>
                  <a:glow rad="101600">
                    <a:schemeClr val="accent5">
                      <a:satMod val="175000"/>
                      <a:alpha val="40000"/>
                    </a:schemeClr>
                  </a:glow>
                  <a:outerShdw blurRad="38100" dist="22860" dir="5400000" algn="tl" rotWithShape="0">
                    <a:srgbClr val="000000">
                      <a:alpha val="30000"/>
                    </a:srgbClr>
                  </a:outerShdw>
                </a:effectLst>
                <a:latin typeface="Century Gothic" panose="020B0502020202020204" pitchFamily="34" charset="0"/>
              </a:rPr>
              <a:t>Аналіз якості української молочної продукції</a:t>
            </a:r>
          </a:p>
          <a:p>
            <a:pPr algn="ctr"/>
            <a:r>
              <a:rPr lang="uk-UA" sz="3800" b="1" spc="50" dirty="0" smtClean="0">
                <a:ln w="10160">
                  <a:solidFill>
                    <a:schemeClr val="accent5"/>
                  </a:solidFill>
                  <a:prstDash val="solid"/>
                </a:ln>
                <a:solidFill>
                  <a:srgbClr val="FFFFFF"/>
                </a:solidFill>
                <a:effectLst>
                  <a:glow rad="101600">
                    <a:schemeClr val="accent5">
                      <a:satMod val="175000"/>
                      <a:alpha val="40000"/>
                    </a:schemeClr>
                  </a:glow>
                  <a:outerShdw blurRad="38100" dist="22860" dir="5400000" algn="tl" rotWithShape="0">
                    <a:srgbClr val="000000">
                      <a:alpha val="30000"/>
                    </a:srgbClr>
                  </a:outerShdw>
                </a:effectLst>
                <a:latin typeface="Century Gothic" panose="020B0502020202020204" pitchFamily="34" charset="0"/>
              </a:rPr>
              <a:t>різної цінової категорії</a:t>
            </a:r>
            <a:endParaRPr lang="ru-RU" sz="3800" b="1" spc="50" dirty="0">
              <a:ln w="10160">
                <a:solidFill>
                  <a:schemeClr val="accent5"/>
                </a:solidFill>
                <a:prstDash val="solid"/>
              </a:ln>
              <a:solidFill>
                <a:srgbClr val="FFFFFF"/>
              </a:solidFill>
              <a:effectLst>
                <a:glow rad="101600">
                  <a:schemeClr val="accent5">
                    <a:satMod val="175000"/>
                    <a:alpha val="40000"/>
                  </a:schemeClr>
                </a:glow>
                <a:outerShdw blurRad="38100" dist="22860" dir="5400000" algn="tl" rotWithShape="0">
                  <a:srgbClr val="000000">
                    <a:alpha val="30000"/>
                  </a:srgbClr>
                </a:outerShdw>
              </a:effectLst>
              <a:latin typeface="Century Gothic" panose="020B0502020202020204" pitchFamily="34" charset="0"/>
            </a:endParaRPr>
          </a:p>
        </p:txBody>
      </p:sp>
      <p:pic>
        <p:nvPicPr>
          <p:cNvPr id="3" name="Picture 2" descr="http://s013.radikal.ru/i325/1112/f5/80ad836b2c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472745"/>
            <a:ext cx="2481330" cy="3946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g-fotki.yandex.ru/get/9325/134091466.ee/0_d2c6d_1ff07fdd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452" y="4784690"/>
            <a:ext cx="2386886" cy="168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23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Перше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05573010"/>
              </p:ext>
            </p:extLst>
          </p:nvPr>
        </p:nvGraphicFramePr>
        <p:xfrm>
          <a:off x="1159099" y="1133340"/>
          <a:ext cx="10663706" cy="5280336"/>
        </p:xfrm>
        <a:graphic>
          <a:graphicData uri="http://schemas.openxmlformats.org/drawingml/2006/table">
            <a:tbl>
              <a:tblPr firstRow="1" firstCol="1" bandRow="1">
                <a:effectLst>
                  <a:outerShdw blurRad="50800" dist="38100" algn="l" rotWithShape="0">
                    <a:prstClr val="black">
                      <a:alpha val="40000"/>
                    </a:prstClr>
                  </a:outerShdw>
                </a:effectLst>
                <a:tableStyleId>{5C22544A-7EE6-4342-B048-85BDC9FD1C3A}</a:tableStyleId>
              </a:tblPr>
              <a:tblGrid>
                <a:gridCol w="4662449"/>
                <a:gridCol w="2000829"/>
                <a:gridCol w="2000829"/>
                <a:gridCol w="1999599"/>
              </a:tblGrid>
              <a:tr h="1222570">
                <a:tc>
                  <a:txBody>
                    <a:bodyPr/>
                    <a:lstStyle/>
                    <a:p>
                      <a:pPr algn="ctr">
                        <a:lnSpc>
                          <a:spcPct val="115000"/>
                        </a:lnSpc>
                        <a:spcAft>
                          <a:spcPts val="0"/>
                        </a:spcAft>
                      </a:pPr>
                      <a:r>
                        <a:rPr lang="uk-UA" sz="2100" dirty="0">
                          <a:effectLst>
                            <a:glow rad="63500">
                              <a:schemeClr val="accent5">
                                <a:satMod val="175000"/>
                                <a:alpha val="40000"/>
                              </a:schemeClr>
                            </a:glow>
                          </a:effectLst>
                        </a:rPr>
                        <a:t>Назва показника якості, одиниця вимірювання</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uk-UA" sz="2100" dirty="0">
                          <a:effectLst>
                            <a:glow rad="63500">
                              <a:schemeClr val="accent5">
                                <a:satMod val="175000"/>
                                <a:alpha val="40000"/>
                              </a:schemeClr>
                            </a:glow>
                          </a:effectLst>
                        </a:rPr>
                        <a:t>Норма для вищого ґатунку</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uk-UA" sz="2100">
                          <a:effectLst>
                            <a:glow rad="63500">
                              <a:schemeClr val="accent5">
                                <a:satMod val="175000"/>
                                <a:alpha val="40000"/>
                              </a:schemeClr>
                            </a:glow>
                          </a:effectLst>
                        </a:rPr>
                        <a:t>Норма для першого ґатунку</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uk-UA" sz="2100" dirty="0">
                          <a:effectLst>
                            <a:glow rad="63500">
                              <a:schemeClr val="accent5">
                                <a:satMod val="175000"/>
                                <a:alpha val="40000"/>
                              </a:schemeClr>
                            </a:glow>
                          </a:effectLst>
                        </a:rPr>
                        <a:t>Норма для другого ґатунку</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405297">
                <a:tc>
                  <a:txBody>
                    <a:bodyPr/>
                    <a:lstStyle/>
                    <a:p>
                      <a:pPr algn="l">
                        <a:lnSpc>
                          <a:spcPct val="115000"/>
                        </a:lnSpc>
                        <a:spcAft>
                          <a:spcPts val="0"/>
                        </a:spcAft>
                      </a:pPr>
                      <a:r>
                        <a:rPr lang="uk-UA" sz="2100" dirty="0">
                          <a:effectLst>
                            <a:glow rad="63500">
                              <a:schemeClr val="accent5">
                                <a:satMod val="175000"/>
                                <a:alpha val="40000"/>
                              </a:schemeClr>
                            </a:glow>
                          </a:effectLst>
                        </a:rPr>
                        <a:t>Кислотність, ºТ</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uk-UA" sz="2100">
                          <a:effectLst>
                            <a:glow rad="63500">
                              <a:schemeClr val="accent5">
                                <a:satMod val="175000"/>
                                <a:alpha val="40000"/>
                              </a:schemeClr>
                            </a:glow>
                          </a:effectLst>
                        </a:rPr>
                        <a:t>16-17</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&lt;19</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&lt;20</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811793">
                <a:tc>
                  <a:txBody>
                    <a:bodyPr/>
                    <a:lstStyle/>
                    <a:p>
                      <a:pPr algn="l">
                        <a:lnSpc>
                          <a:spcPct val="115000"/>
                        </a:lnSpc>
                        <a:spcAft>
                          <a:spcPts val="0"/>
                        </a:spcAft>
                      </a:pPr>
                      <a:r>
                        <a:rPr lang="uk-UA" sz="2100" dirty="0">
                          <a:effectLst>
                            <a:glow rad="63500">
                              <a:schemeClr val="accent5">
                                <a:satMod val="175000"/>
                                <a:alpha val="40000"/>
                              </a:schemeClr>
                            </a:glow>
                          </a:effectLst>
                        </a:rPr>
                        <a:t>Ступінь чистоти за еталоном, група</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uk-UA" sz="2100" dirty="0">
                          <a:effectLst>
                            <a:glow rad="63500">
                              <a:schemeClr val="accent5">
                                <a:satMod val="175000"/>
                                <a:alpha val="40000"/>
                              </a:schemeClr>
                            </a:glow>
                          </a:effectLst>
                        </a:rPr>
                        <a:t>І</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II</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III</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811793">
                <a:tc>
                  <a:txBody>
                    <a:bodyPr/>
                    <a:lstStyle/>
                    <a:p>
                      <a:pPr algn="l">
                        <a:lnSpc>
                          <a:spcPct val="115000"/>
                        </a:lnSpc>
                        <a:spcAft>
                          <a:spcPts val="0"/>
                        </a:spcAft>
                      </a:pPr>
                      <a:r>
                        <a:rPr lang="uk-UA" sz="2100" dirty="0">
                          <a:effectLst>
                            <a:glow rad="63500">
                              <a:schemeClr val="accent5">
                                <a:satMod val="175000"/>
                                <a:alpha val="40000"/>
                              </a:schemeClr>
                            </a:glow>
                          </a:effectLst>
                        </a:rPr>
                        <a:t>Загальне бактеріальне              обсіменіння, тис./см³</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&lt;300</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&lt;500</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&lt;3000</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405297">
                <a:tc>
                  <a:txBody>
                    <a:bodyPr/>
                    <a:lstStyle/>
                    <a:p>
                      <a:pPr algn="l">
                        <a:lnSpc>
                          <a:spcPct val="115000"/>
                        </a:lnSpc>
                        <a:spcAft>
                          <a:spcPts val="0"/>
                        </a:spcAft>
                      </a:pPr>
                      <a:r>
                        <a:rPr lang="uk-UA" sz="2100">
                          <a:effectLst>
                            <a:glow rad="63500">
                              <a:schemeClr val="accent5">
                                <a:satMod val="175000"/>
                                <a:alpha val="40000"/>
                              </a:schemeClr>
                            </a:glow>
                          </a:effectLst>
                        </a:rPr>
                        <a:t>Температура, ºС</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&lt;8</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&lt;10</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&lt;10</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811793">
                <a:tc>
                  <a:txBody>
                    <a:bodyPr/>
                    <a:lstStyle/>
                    <a:p>
                      <a:pPr algn="l">
                        <a:lnSpc>
                          <a:spcPct val="115000"/>
                        </a:lnSpc>
                        <a:spcAft>
                          <a:spcPts val="0"/>
                        </a:spcAft>
                      </a:pPr>
                      <a:r>
                        <a:rPr lang="uk-UA" sz="2100">
                          <a:effectLst>
                            <a:glow rad="63500">
                              <a:schemeClr val="accent5">
                                <a:satMod val="175000"/>
                                <a:alpha val="40000"/>
                              </a:schemeClr>
                            </a:glow>
                          </a:effectLst>
                        </a:rPr>
                        <a:t>Масова частка сухих речовин, %</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ru-RU" sz="2100">
                          <a:effectLst>
                            <a:glow rad="63500">
                              <a:schemeClr val="accent5">
                                <a:satMod val="175000"/>
                                <a:alpha val="40000"/>
                              </a:schemeClr>
                            </a:glow>
                          </a:effectLst>
                        </a:rPr>
                        <a:t>&gt;11,8</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&gt;11,5</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&gt;10,6</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r h="811793">
                <a:tc>
                  <a:txBody>
                    <a:bodyPr/>
                    <a:lstStyle/>
                    <a:p>
                      <a:pPr algn="l">
                        <a:lnSpc>
                          <a:spcPct val="115000"/>
                        </a:lnSpc>
                        <a:spcAft>
                          <a:spcPts val="0"/>
                        </a:spcAft>
                      </a:pPr>
                      <a:r>
                        <a:rPr lang="uk-UA" sz="2100">
                          <a:effectLst>
                            <a:glow rad="63500">
                              <a:schemeClr val="accent5">
                                <a:satMod val="175000"/>
                                <a:alpha val="40000"/>
                              </a:schemeClr>
                            </a:glow>
                          </a:effectLst>
                        </a:rPr>
                        <a:t>Кількість соматичних               </a:t>
                      </a:r>
                      <a:endParaRPr lang="ru-RU" sz="2100">
                        <a:effectLst>
                          <a:glow rad="63500">
                            <a:schemeClr val="accent5">
                              <a:satMod val="175000"/>
                              <a:alpha val="40000"/>
                            </a:schemeClr>
                          </a:glow>
                        </a:effectLst>
                      </a:endParaRPr>
                    </a:p>
                    <a:p>
                      <a:pPr algn="l">
                        <a:lnSpc>
                          <a:spcPct val="115000"/>
                        </a:lnSpc>
                        <a:spcAft>
                          <a:spcPts val="0"/>
                        </a:spcAft>
                      </a:pPr>
                      <a:r>
                        <a:rPr lang="uk-UA" sz="2100">
                          <a:effectLst>
                            <a:glow rad="63500">
                              <a:schemeClr val="accent5">
                                <a:satMod val="175000"/>
                                <a:alpha val="40000"/>
                              </a:schemeClr>
                            </a:glow>
                          </a:effectLst>
                        </a:rPr>
                        <a:t>клітин, тис./см ³</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&lt;400</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a:effectLst>
                            <a:glow rad="63500">
                              <a:schemeClr val="accent5">
                                <a:satMod val="175000"/>
                                <a:alpha val="40000"/>
                              </a:schemeClr>
                            </a:glow>
                          </a:effectLst>
                        </a:rPr>
                        <a:t>&lt;600</a:t>
                      </a:r>
                      <a:endParaRPr lang="ru-RU" sz="210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c>
                  <a:txBody>
                    <a:bodyPr/>
                    <a:lstStyle/>
                    <a:p>
                      <a:pPr algn="ctr">
                        <a:lnSpc>
                          <a:spcPct val="115000"/>
                        </a:lnSpc>
                        <a:spcAft>
                          <a:spcPts val="0"/>
                        </a:spcAft>
                      </a:pPr>
                      <a:r>
                        <a:rPr lang="en-US" sz="2100" dirty="0">
                          <a:effectLst>
                            <a:glow rad="63500">
                              <a:schemeClr val="accent5">
                                <a:satMod val="175000"/>
                                <a:alpha val="40000"/>
                              </a:schemeClr>
                            </a:glow>
                          </a:effectLst>
                        </a:rPr>
                        <a:t>&lt;800</a:t>
                      </a:r>
                      <a:endParaRPr lang="ru-RU" sz="2100" dirty="0">
                        <a:effectLst>
                          <a:glow rad="63500">
                            <a:schemeClr val="accent5">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41163" marR="41163" marT="0" marB="0"/>
                </a:tc>
              </a:tr>
            </a:tbl>
          </a:graphicData>
        </a:graphic>
      </p:graphicFrame>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10</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3667449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0172" y="1133341"/>
            <a:ext cx="10778543" cy="1250095"/>
          </a:xfrm>
        </p:spPr>
        <p:txBody>
          <a:bodyPr>
            <a:normAutofit fontScale="92500" lnSpcReduction="10000"/>
          </a:bodyPr>
          <a:lstStyle/>
          <a:p>
            <a:pPr marL="0" indent="0">
              <a:buNone/>
            </a:pPr>
            <a:r>
              <a:rPr lang="uk-UA" sz="26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uk-UA" sz="2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uk-UA" b="1" dirty="0" smtClean="0">
                <a:solidFill>
                  <a:schemeClr val="bg1"/>
                </a:solidFill>
                <a:effectLst>
                  <a:outerShdw blurRad="38100" dist="38100" dir="2700000" algn="tl">
                    <a:srgbClr val="000000">
                      <a:alpha val="43137"/>
                    </a:srgbClr>
                  </a:outerShdw>
                </a:effectLst>
                <a:latin typeface="Century Gothic" panose="020B0502020202020204" pitchFamily="34" charset="0"/>
              </a:rPr>
              <a:t>При виконанні </a:t>
            </a:r>
            <a:r>
              <a:rPr lang="uk-UA" b="1" u="sng" dirty="0" smtClean="0">
                <a:solidFill>
                  <a:schemeClr val="bg1"/>
                </a:solidFill>
                <a:effectLst>
                  <a:outerShdw blurRad="38100" dist="38100" dir="2700000" algn="tl">
                    <a:srgbClr val="000000">
                      <a:alpha val="43137"/>
                    </a:srgbClr>
                  </a:outerShdw>
                </a:effectLst>
                <a:latin typeface="Century Gothic" panose="020B0502020202020204" pitchFamily="34" charset="0"/>
              </a:rPr>
              <a:t>другого завдання </a:t>
            </a:r>
            <a:r>
              <a:rPr lang="uk-UA" b="1" dirty="0" smtClean="0">
                <a:solidFill>
                  <a:schemeClr val="bg1"/>
                </a:solidFill>
                <a:effectLst>
                  <a:outerShdw blurRad="38100" dist="38100" dir="2700000" algn="tl">
                    <a:srgbClr val="000000">
                      <a:alpha val="43137"/>
                    </a:srgbClr>
                  </a:outerShdw>
                </a:effectLst>
                <a:latin typeface="Century Gothic" panose="020B0502020202020204" pitchFamily="34" charset="0"/>
              </a:rPr>
              <a:t>ми провели дослідження якості українських молочних виробів різної цінової категорії. </a:t>
            </a:r>
          </a:p>
          <a:p>
            <a:pPr marL="0" indent="0">
              <a:buNone/>
            </a:pPr>
            <a:r>
              <a:rPr lang="uk-UA"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uk-UA"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ru-RU" sz="2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Друге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p:cNvPicPr/>
          <p:nvPr/>
        </p:nvPicPr>
        <p:blipFill>
          <a:blip r:embed="rId2" cstate="print">
            <a:extLst>
              <a:ext uri="{28A0092B-C50C-407E-A947-70E740481C1C}">
                <a14:useLocalDpi xmlns:a14="http://schemas.microsoft.com/office/drawing/2010/main" val="0"/>
              </a:ext>
            </a:extLst>
          </a:blip>
          <a:stretch>
            <a:fillRect/>
          </a:stretch>
        </p:blipFill>
        <p:spPr>
          <a:xfrm>
            <a:off x="6089945" y="1954705"/>
            <a:ext cx="5692323" cy="4511677"/>
          </a:xfrm>
          <a:prstGeom prst="roundRect">
            <a:avLst>
              <a:gd name="adj" fmla="val 8594"/>
            </a:avLst>
          </a:prstGeom>
          <a:solidFill>
            <a:srgbClr val="FFFFFF">
              <a:shade val="85000"/>
            </a:srgbClr>
          </a:solidFill>
          <a:ln w="38100">
            <a:solidFill>
              <a:schemeClr val="accent5">
                <a:lumMod val="50000"/>
              </a:schemeClr>
            </a:solidFill>
          </a:ln>
          <a:effectLst>
            <a:reflection blurRad="12700" stA="38000" endPos="28000" dist="5000" dir="5400000" sy="-100000" algn="bl" rotWithShape="0"/>
          </a:effectLst>
        </p:spPr>
      </p:pic>
      <p:sp>
        <p:nvSpPr>
          <p:cNvPr id="2" name="Прямоугольник 1"/>
          <p:cNvSpPr/>
          <p:nvPr/>
        </p:nvSpPr>
        <p:spPr>
          <a:xfrm>
            <a:off x="929390" y="1849774"/>
            <a:ext cx="4991725" cy="4832092"/>
          </a:xfrm>
          <a:prstGeom prst="rect">
            <a:avLst/>
          </a:prstGeom>
        </p:spPr>
        <p:txBody>
          <a:bodyPr wrap="square">
            <a:spAutoFit/>
          </a:bodyPr>
          <a:lstStyle/>
          <a:p>
            <a:r>
              <a:rPr lang="uk-UA" sz="2800" b="1" dirty="0">
                <a:solidFill>
                  <a:schemeClr val="bg1"/>
                </a:solidFill>
                <a:effectLst>
                  <a:outerShdw blurRad="38100" dist="38100" dir="2700000" algn="tl">
                    <a:srgbClr val="000000">
                      <a:alpha val="43137"/>
                    </a:srgbClr>
                  </a:outerShdw>
                </a:effectLst>
              </a:rPr>
              <a:t>Визначення якості молочних продуктів ми вирішили розпочати із органолептичної оцінки, яка складається з даних показників:</a:t>
            </a:r>
            <a:endParaRPr lang="ru-RU" sz="2800" b="1" dirty="0">
              <a:solidFill>
                <a:schemeClr val="bg1"/>
              </a:solidFill>
              <a:effectLst>
                <a:outerShdw blurRad="38100" dist="38100" dir="2700000" algn="tl">
                  <a:srgbClr val="000000">
                    <a:alpha val="43137"/>
                  </a:srgbClr>
                </a:outerShdw>
              </a:effectLst>
            </a:endParaRPr>
          </a:p>
          <a:p>
            <a:pPr marL="457200" lvl="0" indent="-457200">
              <a:buFont typeface="Wingdings" panose="05000000000000000000" pitchFamily="2" charset="2"/>
              <a:buChar char="ü"/>
            </a:pPr>
            <a:r>
              <a:rPr lang="uk-UA" sz="2800" b="1" dirty="0">
                <a:solidFill>
                  <a:srgbClr val="002060"/>
                </a:solidFill>
                <a:effectLst>
                  <a:glow rad="101600">
                    <a:schemeClr val="accent5">
                      <a:satMod val="175000"/>
                      <a:alpha val="40000"/>
                    </a:schemeClr>
                  </a:glow>
                  <a:outerShdw blurRad="38100" dist="38100" dir="2700000" algn="tl">
                    <a:srgbClr val="000000">
                      <a:alpha val="43137"/>
                    </a:srgbClr>
                  </a:outerShdw>
                </a:effectLst>
              </a:rPr>
              <a:t>колір та прозорість об’єкту;</a:t>
            </a:r>
            <a:endParaRPr lang="ru-RU" sz="2800" b="1" dirty="0">
              <a:solidFill>
                <a:srgbClr val="002060"/>
              </a:solidFill>
              <a:effectLst>
                <a:glow rad="101600">
                  <a:schemeClr val="accent5">
                    <a:satMod val="175000"/>
                    <a:alpha val="40000"/>
                  </a:schemeClr>
                </a:glow>
                <a:outerShdw blurRad="38100" dist="38100" dir="2700000" algn="tl">
                  <a:srgbClr val="000000">
                    <a:alpha val="43137"/>
                  </a:srgbClr>
                </a:outerShdw>
              </a:effectLst>
            </a:endParaRPr>
          </a:p>
          <a:p>
            <a:pPr marL="457200" lvl="0" indent="-457200">
              <a:buFont typeface="Wingdings" panose="05000000000000000000" pitchFamily="2" charset="2"/>
              <a:buChar char="ü"/>
            </a:pPr>
            <a:r>
              <a:rPr lang="uk-UA" sz="2800" b="1" dirty="0">
                <a:solidFill>
                  <a:srgbClr val="002060"/>
                </a:solidFill>
                <a:effectLst>
                  <a:glow rad="101600">
                    <a:schemeClr val="accent5">
                      <a:satMod val="175000"/>
                      <a:alpha val="40000"/>
                    </a:schemeClr>
                  </a:glow>
                  <a:outerShdw blurRad="38100" dist="38100" dir="2700000" algn="tl">
                    <a:srgbClr val="000000">
                      <a:alpha val="43137"/>
                    </a:srgbClr>
                  </a:outerShdw>
                </a:effectLst>
              </a:rPr>
              <a:t>зовнішній вигляд пакування;</a:t>
            </a:r>
            <a:endParaRPr lang="ru-RU" sz="2800" b="1" dirty="0">
              <a:solidFill>
                <a:srgbClr val="002060"/>
              </a:solidFill>
              <a:effectLst>
                <a:glow rad="101600">
                  <a:schemeClr val="accent5">
                    <a:satMod val="175000"/>
                    <a:alpha val="40000"/>
                  </a:schemeClr>
                </a:glow>
                <a:outerShdw blurRad="38100" dist="38100" dir="2700000" algn="tl">
                  <a:srgbClr val="000000">
                    <a:alpha val="43137"/>
                  </a:srgbClr>
                </a:outerShdw>
              </a:effectLst>
            </a:endParaRPr>
          </a:p>
          <a:p>
            <a:pPr marL="457200" lvl="0" indent="-457200">
              <a:buFont typeface="Wingdings" panose="05000000000000000000" pitchFamily="2" charset="2"/>
              <a:buChar char="ü"/>
            </a:pPr>
            <a:r>
              <a:rPr lang="uk-UA" sz="2800" b="1" dirty="0">
                <a:solidFill>
                  <a:srgbClr val="002060"/>
                </a:solidFill>
                <a:effectLst>
                  <a:glow rad="101600">
                    <a:schemeClr val="accent5">
                      <a:satMod val="175000"/>
                      <a:alpha val="40000"/>
                    </a:schemeClr>
                  </a:glow>
                  <a:outerShdw blurRad="38100" dist="38100" dir="2700000" algn="tl">
                    <a:srgbClr val="000000">
                      <a:alpha val="43137"/>
                    </a:srgbClr>
                  </a:outerShdw>
                </a:effectLst>
              </a:rPr>
              <a:t>наявність дефектів;</a:t>
            </a:r>
            <a:endParaRPr lang="ru-RU" sz="2800" b="1" dirty="0">
              <a:solidFill>
                <a:srgbClr val="002060"/>
              </a:solidFill>
              <a:effectLst>
                <a:glow rad="101600">
                  <a:schemeClr val="accent5">
                    <a:satMod val="175000"/>
                    <a:alpha val="40000"/>
                  </a:schemeClr>
                </a:glow>
                <a:outerShdw blurRad="38100" dist="38100" dir="2700000" algn="tl">
                  <a:srgbClr val="000000">
                    <a:alpha val="43137"/>
                  </a:srgbClr>
                </a:outerShdw>
              </a:effectLst>
            </a:endParaRPr>
          </a:p>
          <a:p>
            <a:pPr marL="457200" lvl="0" indent="-457200">
              <a:buFont typeface="Wingdings" panose="05000000000000000000" pitchFamily="2" charset="2"/>
              <a:buChar char="ü"/>
            </a:pPr>
            <a:r>
              <a:rPr lang="uk-UA" sz="2800" b="1" dirty="0">
                <a:solidFill>
                  <a:srgbClr val="002060"/>
                </a:solidFill>
                <a:effectLst>
                  <a:glow rad="101600">
                    <a:schemeClr val="accent5">
                      <a:satMod val="175000"/>
                      <a:alpha val="40000"/>
                    </a:schemeClr>
                  </a:glow>
                  <a:outerShdw blurRad="38100" dist="38100" dir="2700000" algn="tl">
                    <a:srgbClr val="000000">
                      <a:alpha val="43137"/>
                    </a:srgbClr>
                  </a:outerShdw>
                </a:effectLst>
              </a:rPr>
              <a:t>консистенція;</a:t>
            </a:r>
            <a:endParaRPr lang="ru-RU" sz="2800" b="1" dirty="0">
              <a:solidFill>
                <a:srgbClr val="002060"/>
              </a:solidFill>
              <a:effectLst>
                <a:glow rad="101600">
                  <a:schemeClr val="accent5">
                    <a:satMod val="175000"/>
                    <a:alpha val="40000"/>
                  </a:schemeClr>
                </a:glow>
                <a:outerShdw blurRad="38100" dist="38100" dir="2700000" algn="tl">
                  <a:srgbClr val="000000">
                    <a:alpha val="43137"/>
                  </a:srgbClr>
                </a:outerShdw>
              </a:effectLst>
            </a:endParaRPr>
          </a:p>
          <a:p>
            <a:pPr marL="457200" lvl="0" indent="-457200">
              <a:buFont typeface="Wingdings" panose="05000000000000000000" pitchFamily="2" charset="2"/>
              <a:buChar char="ü"/>
            </a:pPr>
            <a:r>
              <a:rPr lang="uk-UA" sz="2800" b="1" dirty="0">
                <a:solidFill>
                  <a:srgbClr val="002060"/>
                </a:solidFill>
                <a:effectLst>
                  <a:glow rad="101600">
                    <a:schemeClr val="accent5">
                      <a:satMod val="175000"/>
                      <a:alpha val="40000"/>
                    </a:schemeClr>
                  </a:glow>
                  <a:outerShdw blurRad="38100" dist="38100" dir="2700000" algn="tl">
                    <a:srgbClr val="000000">
                      <a:alpha val="43137"/>
                    </a:srgbClr>
                  </a:outerShdw>
                </a:effectLst>
              </a:rPr>
              <a:t>смак продукту.</a:t>
            </a:r>
            <a:endParaRPr lang="ru-RU" sz="2800" b="1" dirty="0">
              <a:solidFill>
                <a:srgbClr val="002060"/>
              </a:solidFill>
              <a:effectLst>
                <a:glow rad="101600">
                  <a:schemeClr val="accent5">
                    <a:satMod val="175000"/>
                    <a:alpha val="40000"/>
                  </a:schemeClr>
                </a:glow>
                <a:outerShdw blurRad="38100" dist="38100" dir="2700000" algn="tl">
                  <a:srgbClr val="000000">
                    <a:alpha val="43137"/>
                  </a:srgbClr>
                </a:outerShdw>
              </a:effectLst>
            </a:endParaRPr>
          </a:p>
        </p:txBody>
      </p:sp>
      <p:sp>
        <p:nvSpPr>
          <p:cNvPr id="11"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11</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4112423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Друге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10" name="Диаграмма 9"/>
          <p:cNvGraphicFramePr/>
          <p:nvPr>
            <p:extLst>
              <p:ext uri="{D42A27DB-BD31-4B8C-83A1-F6EECF244321}">
                <p14:modId xmlns:p14="http://schemas.microsoft.com/office/powerpoint/2010/main" val="3899383297"/>
              </p:ext>
            </p:extLst>
          </p:nvPr>
        </p:nvGraphicFramePr>
        <p:xfrm>
          <a:off x="644577" y="1214203"/>
          <a:ext cx="11137692" cy="5471410"/>
        </p:xfrm>
        <a:graphic>
          <a:graphicData uri="http://schemas.openxmlformats.org/drawingml/2006/chart">
            <c:chart xmlns:c="http://schemas.openxmlformats.org/drawingml/2006/chart" xmlns:r="http://schemas.openxmlformats.org/officeDocument/2006/relationships" r:id="rId2"/>
          </a:graphicData>
        </a:graphic>
      </p:graphicFrame>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12</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6902331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Друге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6" name="Диаграмма 5"/>
          <p:cNvGraphicFramePr/>
          <p:nvPr>
            <p:extLst>
              <p:ext uri="{D42A27DB-BD31-4B8C-83A1-F6EECF244321}">
                <p14:modId xmlns:p14="http://schemas.microsoft.com/office/powerpoint/2010/main" val="58684518"/>
              </p:ext>
            </p:extLst>
          </p:nvPr>
        </p:nvGraphicFramePr>
        <p:xfrm>
          <a:off x="1079292" y="1184223"/>
          <a:ext cx="10313233" cy="5276538"/>
        </p:xfrm>
        <a:graphic>
          <a:graphicData uri="http://schemas.openxmlformats.org/drawingml/2006/chart">
            <c:chart xmlns:c="http://schemas.openxmlformats.org/drawingml/2006/chart" xmlns:r="http://schemas.openxmlformats.org/officeDocument/2006/relationships" r:id="rId2"/>
          </a:graphicData>
        </a:graphic>
      </p:graphicFrame>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13</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42819156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Друге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1274164" y="1115256"/>
            <a:ext cx="10568066" cy="4730908"/>
          </a:xfrm>
          <a:prstGeom prst="rect">
            <a:avLst/>
          </a:prstGeom>
        </p:spPr>
        <p:txBody>
          <a:bodyPr wrap="square">
            <a:spAutoFit/>
          </a:bodyPr>
          <a:lstStyle/>
          <a:p>
            <a:r>
              <a:rPr lang="uk-UA" sz="2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З </a:t>
            </a:r>
            <a:r>
              <a:rPr lang="uk-UA" sz="2600" b="1" dirty="0">
                <a:solidFill>
                  <a:schemeClr val="bg1"/>
                </a:solidFill>
                <a:effectLst>
                  <a:outerShdw blurRad="38100" dist="38100" dir="2700000" algn="tl">
                    <a:srgbClr val="000000">
                      <a:alpha val="43137"/>
                    </a:srgbClr>
                  </a:outerShdw>
                </a:effectLst>
                <a:latin typeface="Century Gothic" panose="020B0502020202020204" pitchFamily="34" charset="0"/>
              </a:rPr>
              <a:t>метою визначення якості молочної продукції ми застосували експериментальний метод та провели хімічний аналіз молока та сиру різної вартості. Оцінювання за десятибальною шкалою проходило за наступними критеріями:</a:t>
            </a:r>
            <a:endParaRPr lang="ru-RU" sz="26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uk-UA" sz="2600" b="1" u="sng" dirty="0">
                <a:solidFill>
                  <a:schemeClr val="bg1"/>
                </a:solidFill>
                <a:effectLst>
                  <a:outerShdw blurRad="38100" dist="38100" dir="2700000" algn="tl">
                    <a:srgbClr val="000000">
                      <a:alpha val="43137"/>
                    </a:srgbClr>
                  </a:outerShdw>
                </a:effectLst>
                <a:latin typeface="Century Gothic" panose="020B0502020202020204" pitchFamily="34" charset="0"/>
              </a:rPr>
              <a:t>Аналіз якості молока:</a:t>
            </a:r>
            <a:endParaRPr lang="ru-RU" sz="2600" b="1" u="sng"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514350" lvl="0" indent="-514350">
              <a:buFont typeface="+mj-lt"/>
              <a:buAutoNum type="arabicPeriod"/>
            </a:pP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визначення густини;</a:t>
            </a:r>
            <a:endPar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514350" lvl="0" indent="-514350">
              <a:buFont typeface="+mj-lt"/>
              <a:buAutoNum type="arabicPeriod"/>
            </a:pP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виявлення наявності соди;</a:t>
            </a:r>
            <a:endPar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514350" lvl="0" indent="-514350">
              <a:buFont typeface="+mj-lt"/>
              <a:buAutoNum type="arabicPeriod"/>
            </a:pP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перевірка вмісту борошна;</a:t>
            </a:r>
            <a:endPar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514350" lvl="0" indent="-514350">
              <a:buFont typeface="+mj-lt"/>
              <a:buAutoNum type="arabicPeriod"/>
            </a:pPr>
            <a:r>
              <a:rPr lang="uk-UA"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визначення свіжості продукту (за показником кислотності</a:t>
            </a:r>
            <a:r>
              <a:rPr lang="uk-UA" sz="2800" b="1" dirty="0" smtClean="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a:t>
            </a:r>
            <a:endParaRPr lang="ru-RU" sz="2800" b="1" dirty="0">
              <a:solidFill>
                <a:srgbClr val="002060"/>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p:txBody>
      </p:sp>
      <p:sp>
        <p:nvSpPr>
          <p:cNvPr id="6" name="Прямоугольник 5"/>
          <p:cNvSpPr/>
          <p:nvPr/>
        </p:nvSpPr>
        <p:spPr>
          <a:xfrm>
            <a:off x="6560695" y="3115803"/>
            <a:ext cx="6096000" cy="923330"/>
          </a:xfrm>
          <a:prstGeom prst="rect">
            <a:avLst/>
          </a:prstGeom>
        </p:spPr>
        <p:txBody>
          <a:bodyPr>
            <a:spAutoFit/>
          </a:bodyPr>
          <a:lstStyle/>
          <a:p>
            <a:r>
              <a:rPr lang="uk-UA" sz="2700" b="1" u="sng" dirty="0">
                <a:solidFill>
                  <a:schemeClr val="bg1"/>
                </a:solidFill>
                <a:effectLst>
                  <a:outerShdw blurRad="38100" dist="38100" dir="2700000" algn="tl">
                    <a:srgbClr val="000000">
                      <a:alpha val="43137"/>
                    </a:srgbClr>
                  </a:outerShdw>
                </a:effectLst>
                <a:latin typeface="Century Gothic" panose="020B0502020202020204" pitchFamily="34" charset="0"/>
              </a:rPr>
              <a:t>Аналіз якості сиру:</a:t>
            </a:r>
            <a:endParaRPr lang="ru-RU" sz="2700" b="1" u="sng"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514350" lvl="0" indent="-514350">
              <a:buFont typeface="+mj-lt"/>
              <a:buAutoNum type="arabicPeriod"/>
            </a:pPr>
            <a:r>
              <a:rPr lang="uk-UA" sz="27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вміст молока.</a:t>
            </a:r>
            <a:endParaRPr lang="ru-RU" sz="27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p:txBody>
      </p:sp>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14</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8958748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Друге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5461120" y="1858780"/>
            <a:ext cx="6471050" cy="4691921"/>
          </a:xfrm>
          <a:prstGeom prst="rect">
            <a:avLst/>
          </a:prstGeom>
          <a:ln>
            <a:noFill/>
          </a:ln>
          <a:effectLst>
            <a:outerShdw blurRad="190500" algn="tl" rotWithShape="0">
              <a:srgbClr val="000000">
                <a:alpha val="70000"/>
              </a:srgbClr>
            </a:outerShdw>
          </a:effectLst>
        </p:spPr>
      </p:pic>
      <p:pic>
        <p:nvPicPr>
          <p:cNvPr id="9" name="Рисунок 8"/>
          <p:cNvPicPr/>
          <p:nvPr/>
        </p:nvPicPr>
        <p:blipFill>
          <a:blip r:embed="rId3" cstate="print">
            <a:extLst>
              <a:ext uri="{28A0092B-C50C-407E-A947-70E740481C1C}">
                <a14:useLocalDpi xmlns:a14="http://schemas.microsoft.com/office/drawing/2010/main" val="0"/>
              </a:ext>
            </a:extLst>
          </a:blip>
          <a:stretch>
            <a:fillRect/>
          </a:stretch>
        </p:blipFill>
        <p:spPr>
          <a:xfrm>
            <a:off x="277025" y="183047"/>
            <a:ext cx="5456218" cy="3523241"/>
          </a:xfrm>
          <a:prstGeom prst="rect">
            <a:avLst/>
          </a:prstGeom>
          <a:ln>
            <a:noFill/>
          </a:ln>
          <a:effectLst>
            <a:outerShdw blurRad="190500" algn="tl" rotWithShape="0">
              <a:srgbClr val="000000">
                <a:alpha val="70000"/>
              </a:srgbClr>
            </a:outerShdw>
          </a:effectLst>
        </p:spPr>
      </p:pic>
      <p:pic>
        <p:nvPicPr>
          <p:cNvPr id="11" name="Рисунок 10"/>
          <p:cNvPicPr/>
          <p:nvPr/>
        </p:nvPicPr>
        <p:blipFill>
          <a:blip r:embed="rId4" cstate="print">
            <a:extLst>
              <a:ext uri="{28A0092B-C50C-407E-A947-70E740481C1C}">
                <a14:useLocalDpi xmlns:a14="http://schemas.microsoft.com/office/drawing/2010/main" val="0"/>
              </a:ext>
            </a:extLst>
          </a:blip>
          <a:stretch>
            <a:fillRect/>
          </a:stretch>
        </p:blipFill>
        <p:spPr>
          <a:xfrm>
            <a:off x="656478" y="3541396"/>
            <a:ext cx="4425188" cy="3145790"/>
          </a:xfrm>
          <a:prstGeom prst="rect">
            <a:avLst/>
          </a:prstGeom>
          <a:ln>
            <a:noFill/>
          </a:ln>
          <a:effectLst>
            <a:outerShdw blurRad="190500" algn="tl" rotWithShape="0">
              <a:srgbClr val="000000">
                <a:alpha val="70000"/>
              </a:srgbClr>
            </a:outerShdw>
          </a:effectLst>
        </p:spPr>
      </p:pic>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15</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906571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200" b="1" dirty="0" smtClean="0">
                <a:solidFill>
                  <a:srgbClr val="F1F462"/>
                </a:solidFill>
                <a:effectLst>
                  <a:glow rad="101600">
                    <a:schemeClr val="accent4">
                      <a:satMod val="175000"/>
                      <a:alpha val="40000"/>
                    </a:schemeClr>
                  </a:glow>
                </a:effectLst>
                <a:latin typeface="Century Gothic" panose="020B0502020202020204" pitchFamily="34" charset="0"/>
              </a:rPr>
              <a:t>Друге</a:t>
            </a: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 name="Рисунок 10"/>
          <p:cNvPicPr/>
          <p:nvPr/>
        </p:nvPicPr>
        <p:blipFill>
          <a:blip r:embed="rId2" cstate="print">
            <a:extLst>
              <a:ext uri="{28A0092B-C50C-407E-A947-70E740481C1C}">
                <a14:useLocalDpi xmlns:a14="http://schemas.microsoft.com/office/drawing/2010/main" val="0"/>
              </a:ext>
            </a:extLst>
          </a:blip>
          <a:stretch>
            <a:fillRect/>
          </a:stretch>
        </p:blipFill>
        <p:spPr>
          <a:xfrm rot="5400000">
            <a:off x="4921187" y="3043283"/>
            <a:ext cx="4029075" cy="302133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09960" y="2620575"/>
            <a:ext cx="4511897" cy="3383923"/>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23" y="2672626"/>
            <a:ext cx="5194479" cy="3895859"/>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rotWithShape="1">
          <a:blip r:embed="rId5" cstate="print">
            <a:extLst>
              <a:ext uri="{28A0092B-C50C-407E-A947-70E740481C1C}">
                <a14:useLocalDpi xmlns:a14="http://schemas.microsoft.com/office/drawing/2010/main" val="0"/>
              </a:ext>
            </a:extLst>
          </a:blip>
          <a:srcRect t="12296" b="12405"/>
          <a:stretch/>
        </p:blipFill>
        <p:spPr>
          <a:xfrm>
            <a:off x="160958" y="178091"/>
            <a:ext cx="4299162" cy="2427927"/>
          </a:xfrm>
          <a:prstGeom prst="rect">
            <a:avLst/>
          </a:prstGeom>
          <a:ln>
            <a:noFill/>
          </a:ln>
          <a:effectLst>
            <a:outerShdw blurRad="292100" dist="139700" dir="2700000" algn="tl" rotWithShape="0">
              <a:srgbClr val="333333">
                <a:alpha val="65000"/>
              </a:srgbClr>
            </a:outerShdw>
          </a:effectLst>
        </p:spPr>
      </p:pic>
      <p:sp>
        <p:nvSpPr>
          <p:cNvPr id="14"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16</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550887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Третє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бъект 2"/>
          <p:cNvSpPr>
            <a:spLocks noGrp="1"/>
          </p:cNvSpPr>
          <p:nvPr>
            <p:ph idx="1"/>
          </p:nvPr>
        </p:nvSpPr>
        <p:spPr>
          <a:xfrm>
            <a:off x="1160172" y="1133341"/>
            <a:ext cx="10778543" cy="1171977"/>
          </a:xfrm>
        </p:spPr>
        <p:txBody>
          <a:bodyPr>
            <a:normAutofit fontScale="85000" lnSpcReduction="10000"/>
          </a:bodyPr>
          <a:lstStyle/>
          <a:p>
            <a:pPr marL="0" lvl="0" indent="0">
              <a:buNone/>
            </a:pPr>
            <a:r>
              <a:rPr lang="uk-UA" sz="3000" b="1" dirty="0" smtClean="0">
                <a:solidFill>
                  <a:schemeClr val="bg1"/>
                </a:solidFill>
                <a:latin typeface="Century Gothic" panose="020B0502020202020204" pitchFamily="34" charset="0"/>
              </a:rPr>
              <a:t>   При виконанні </a:t>
            </a:r>
            <a:r>
              <a:rPr lang="uk-UA" sz="3000" b="1" u="sng" dirty="0" smtClean="0">
                <a:solidFill>
                  <a:schemeClr val="bg1"/>
                </a:solidFill>
                <a:latin typeface="Century Gothic" panose="020B0502020202020204" pitchFamily="34" charset="0"/>
              </a:rPr>
              <a:t>третього завдання </a:t>
            </a:r>
            <a:r>
              <a:rPr lang="uk-UA" sz="3000" b="1" dirty="0" smtClean="0">
                <a:solidFill>
                  <a:schemeClr val="bg1"/>
                </a:solidFill>
                <a:latin typeface="Century Gothic" panose="020B0502020202020204" pitchFamily="34" charset="0"/>
              </a:rPr>
              <a:t>ми </a:t>
            </a:r>
            <a:r>
              <a:rPr lang="uk-UA" sz="3000" b="1" dirty="0">
                <a:solidFill>
                  <a:schemeClr val="bg1"/>
                </a:solidFill>
                <a:latin typeface="Century Gothic" panose="020B0502020202020204" pitchFamily="34" charset="0"/>
              </a:rPr>
              <a:t>дослідити залежність якості молочних продуктів від їхньої цінової </a:t>
            </a:r>
            <a:r>
              <a:rPr lang="uk-UA" sz="3000" b="1" dirty="0" smtClean="0">
                <a:solidFill>
                  <a:schemeClr val="bg1"/>
                </a:solidFill>
                <a:latin typeface="Century Gothic" panose="020B0502020202020204" pitchFamily="34" charset="0"/>
              </a:rPr>
              <a:t>категорії.</a:t>
            </a:r>
            <a:endParaRPr lang="ru-RU" sz="3000" b="1" dirty="0">
              <a:solidFill>
                <a:schemeClr val="bg1"/>
              </a:solidFill>
              <a:latin typeface="Century Gothic" panose="020B0502020202020204" pitchFamily="34" charset="0"/>
            </a:endParaRPr>
          </a:p>
          <a:p>
            <a:pPr marL="0" indent="0">
              <a:buNone/>
            </a:pPr>
            <a:r>
              <a:rPr lang="uk-UA"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ru-RU" sz="2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4098" name="Picture 2" descr="http://img.112.ua/original/2015/01/28/120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647" y="2052517"/>
            <a:ext cx="6065410" cy="4045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http://coppoka.ru/wp-content/uploads/2012/03/molok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278" y="2052517"/>
            <a:ext cx="3883157" cy="4045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17</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8554130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Третє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1287886" y="1000750"/>
            <a:ext cx="10238705" cy="2677656"/>
          </a:xfrm>
          <a:prstGeom prst="rect">
            <a:avLst/>
          </a:prstGeom>
        </p:spPr>
        <p:txBody>
          <a:bodyPr wrap="square">
            <a:spAutoFit/>
          </a:bodyPr>
          <a:lstStyle/>
          <a:p>
            <a:pPr indent="449580" algn="just">
              <a:spcAft>
                <a:spcPts val="1000"/>
              </a:spcAft>
            </a:pPr>
            <a:r>
              <a:rPr lang="uk-UA" sz="24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Як </a:t>
            </a:r>
            <a:r>
              <a:rPr lang="uk-UA" sz="24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показало дослідження, за смаком, кольором чи консистенцією відрізнити дешеве молоко від дорогого абсолютно неможливо. Різниця таких виробів — лише у вмісті білка. Отже, вирішивши купити якісний продукт, варто уважно вивчити склад на етикетці. Кількість білка в дорогому молоці не повинно бути менше 3,2%. Якщо це не так, то і переплачувати за нього немає сенсу. </a:t>
            </a:r>
            <a:endParaRPr lang="ru-RU" sz="24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45220"/>
          <a:stretch/>
        </p:blipFill>
        <p:spPr>
          <a:xfrm>
            <a:off x="5061397" y="3425781"/>
            <a:ext cx="6588485" cy="2981458"/>
          </a:xfrm>
          <a:prstGeom prst="roundRect">
            <a:avLst>
              <a:gd name="adj" fmla="val 8594"/>
            </a:avLst>
          </a:prstGeom>
          <a:solidFill>
            <a:srgbClr val="FFFFFF">
              <a:shade val="85000"/>
            </a:srgbClr>
          </a:solidFill>
          <a:ln w="38100">
            <a:solidFill>
              <a:srgbClr val="0F055B"/>
            </a:solidFill>
          </a:ln>
          <a:effectLst>
            <a:reflection blurRad="12700" stA="38000" endPos="28000" dist="5000" dir="5400000" sy="-100000" algn="bl" rotWithShape="0"/>
          </a:effectLst>
        </p:spPr>
      </p:pic>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18</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921811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Третє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1238517" y="1122282"/>
            <a:ext cx="10032642" cy="1200329"/>
          </a:xfrm>
          <a:prstGeom prst="rect">
            <a:avLst/>
          </a:prstGeom>
        </p:spPr>
        <p:txBody>
          <a:bodyPr wrap="square">
            <a:spAutoFit/>
          </a:bodyPr>
          <a:lstStyle/>
          <a:p>
            <a:pPr indent="449580" algn="just">
              <a:spcAft>
                <a:spcPts val="1000"/>
              </a:spcAft>
            </a:pPr>
            <a:r>
              <a:rPr lang="uk-UA" sz="24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Тож як висновок можна сказати, що обираючи молочну продукцію не слід дивитися на її вартість та переплачувати за товар такої ж якості, що і не дорогий продукт.</a:t>
            </a:r>
            <a:endParaRPr lang="ru-RU" sz="24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882858037"/>
              </p:ext>
            </p:extLst>
          </p:nvPr>
        </p:nvGraphicFramePr>
        <p:xfrm>
          <a:off x="1615382" y="2322611"/>
          <a:ext cx="9278912" cy="4138149"/>
        </p:xfrm>
        <a:graphic>
          <a:graphicData uri="http://schemas.openxmlformats.org/drawingml/2006/chart">
            <c:chart xmlns:c="http://schemas.openxmlformats.org/drawingml/2006/chart" xmlns:r="http://schemas.openxmlformats.org/officeDocument/2006/relationships" r:id="rId2"/>
          </a:graphicData>
        </a:graphic>
      </p:graphicFrame>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2400" b="1" dirty="0" smtClean="0">
                <a:solidFill>
                  <a:schemeClr val="accent1">
                    <a:lumMod val="50000"/>
                  </a:schemeClr>
                </a:solidFill>
                <a:latin typeface="Century Gothic" panose="020B0502020202020204" pitchFamily="34" charset="0"/>
              </a:rPr>
              <a:t>19</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6239172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6219" y="1147716"/>
            <a:ext cx="10122795" cy="4398181"/>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4"/>
          <p:cNvSpPr>
            <a:spLocks noGrp="1"/>
          </p:cNvSpPr>
          <p:nvPr>
            <p:ph idx="1"/>
          </p:nvPr>
        </p:nvSpPr>
        <p:spPr>
          <a:xfrm>
            <a:off x="1262129" y="1320831"/>
            <a:ext cx="10277341" cy="4051949"/>
          </a:xfrm>
        </p:spPr>
        <p:txBody>
          <a:bodyPr/>
          <a:lstStyle/>
          <a:p>
            <a:pPr marL="0" indent="0">
              <a:buNone/>
            </a:pPr>
            <a:r>
              <a:rPr lang="uk-UA" sz="250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 </a:t>
            </a:r>
            <a:r>
              <a:rPr lang="uk-UA" sz="2500" dirty="0" smtClean="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  </a:t>
            </a:r>
            <a:r>
              <a:rPr lang="uk-UA" sz="2500" dirty="0" smtClean="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Багато </a:t>
            </a:r>
            <a:r>
              <a:rPr lang="uk-UA" sz="2500"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українських споживачів обирають дорожчі </a:t>
            </a:r>
            <a:r>
              <a:rPr lang="uk-UA" sz="2500" dirty="0" smtClean="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молочні товари</a:t>
            </a:r>
            <a:r>
              <a:rPr lang="uk-UA" sz="2500"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вважаючи їх кориснішими для здоров’я. Однак переважна більшість намагається зекономити, купляючи дешевші молочні вироби. Але чи варто переплачувати за неякісні продукти, або, навпаки, економити на власному здоров’ї? Тож питання аналізу якості української молочної продукції та можливість порівняння отриманих результатів із вартістю даного товару і</a:t>
            </a:r>
            <a:r>
              <a:rPr lang="uk-UA" sz="2500" i="1"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a:t>
            </a:r>
            <a:r>
              <a:rPr lang="uk-UA" sz="2500"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надає </a:t>
            </a:r>
            <a:r>
              <a:rPr lang="uk-UA" sz="2500" u="sng" dirty="0" smtClean="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актуальності</a:t>
            </a:r>
            <a:r>
              <a:rPr lang="uk-UA" sz="2500" dirty="0" smtClean="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 обраній </a:t>
            </a:r>
            <a:r>
              <a:rPr lang="uk-UA" sz="2500"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нами темі.</a:t>
            </a:r>
            <a:endParaRPr lang="ru-RU" sz="2500" dirty="0">
              <a:solidFill>
                <a:schemeClr val="tx2">
                  <a:lumMod val="50000"/>
                </a:schemeClr>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0" indent="0">
              <a:buNone/>
            </a:pPr>
            <a:endParaRPr lang="ru-RU" dirty="0"/>
          </a:p>
        </p:txBody>
      </p:sp>
      <p:sp>
        <p:nvSpPr>
          <p:cNvPr id="7" name="Прямоугольник 6"/>
          <p:cNvSpPr/>
          <p:nvPr/>
        </p:nvSpPr>
        <p:spPr>
          <a:xfrm>
            <a:off x="1146219" y="258169"/>
            <a:ext cx="6088488" cy="694821"/>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3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Актуальність</a:t>
            </a:r>
            <a:r>
              <a:rPr lang="uk-UA" sz="4300" b="1" spc="300" dirty="0" smtClean="0">
                <a:effectLst>
                  <a:outerShdw blurRad="38100" dist="38100" dir="2700000" algn="tl">
                    <a:srgbClr val="000000">
                      <a:alpha val="43137"/>
                    </a:srgbClr>
                  </a:outerShdw>
                </a:effectLst>
                <a:latin typeface="Century Gothic" panose="020B0502020202020204" pitchFamily="34" charset="0"/>
              </a:rPr>
              <a:t>:</a:t>
            </a:r>
            <a:endParaRPr lang="ru-RU" sz="4300" b="1" spc="300" dirty="0">
              <a:effectLst>
                <a:outerShdw blurRad="38100" dist="38100" dir="2700000" algn="tl">
                  <a:srgbClr val="000000">
                    <a:alpha val="43137"/>
                  </a:srgbClr>
                </a:outerShdw>
              </a:effectLst>
              <a:latin typeface="Century Gothic" panose="020B0502020202020204"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658" y="4252810"/>
            <a:ext cx="3515932" cy="2413057"/>
          </a:xfrm>
          <a:prstGeom prst="rect">
            <a:avLst/>
          </a:prstGeom>
          <a:ln w="57150">
            <a:solidFill>
              <a:schemeClr val="accent5">
                <a:lumMod val="50000"/>
              </a:schemeClr>
            </a:solidFill>
          </a:ln>
          <a:effectLst>
            <a:glow rad="101600">
              <a:schemeClr val="accent5">
                <a:satMod val="175000"/>
                <a:alpha val="40000"/>
              </a:schemeClr>
            </a:glow>
          </a:effectLst>
        </p:spPr>
      </p:pic>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2400" b="1" dirty="0" smtClean="0">
                <a:solidFill>
                  <a:schemeClr val="accent1">
                    <a:lumMod val="50000"/>
                  </a:schemeClr>
                </a:solidFill>
                <a:latin typeface="Century Gothic" panose="020B0502020202020204" pitchFamily="34" charset="0"/>
              </a:rPr>
              <a:t>2</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737319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Третє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9" name="Диаграмма 8"/>
          <p:cNvGraphicFramePr/>
          <p:nvPr>
            <p:extLst>
              <p:ext uri="{D42A27DB-BD31-4B8C-83A1-F6EECF244321}">
                <p14:modId xmlns:p14="http://schemas.microsoft.com/office/powerpoint/2010/main" val="441640184"/>
              </p:ext>
            </p:extLst>
          </p:nvPr>
        </p:nvGraphicFramePr>
        <p:xfrm>
          <a:off x="1235731" y="1364105"/>
          <a:ext cx="10366655" cy="4991724"/>
        </p:xfrm>
        <a:graphic>
          <a:graphicData uri="http://schemas.openxmlformats.org/drawingml/2006/chart">
            <c:chart xmlns:c="http://schemas.openxmlformats.org/drawingml/2006/chart" xmlns:r="http://schemas.openxmlformats.org/officeDocument/2006/relationships" r:id="rId2"/>
          </a:graphicData>
        </a:graphic>
      </p:graphicFrame>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20</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6070464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Четверте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Прямоугольник 2"/>
          <p:cNvSpPr/>
          <p:nvPr/>
        </p:nvSpPr>
        <p:spPr>
          <a:xfrm>
            <a:off x="1309352" y="1151415"/>
            <a:ext cx="10101330" cy="1384995"/>
          </a:xfrm>
          <a:prstGeom prst="rect">
            <a:avLst/>
          </a:prstGeom>
        </p:spPr>
        <p:txBody>
          <a:bodyPr wrap="square">
            <a:spAutoFit/>
          </a:bodyPr>
          <a:lstStyle/>
          <a:p>
            <a:r>
              <a:rPr lang="uk-UA" sz="2800" b="1" dirty="0">
                <a:solidFill>
                  <a:schemeClr val="bg1"/>
                </a:solidFill>
                <a:effectLst>
                  <a:outerShdw blurRad="38100" dist="38100" dir="2700000" algn="tl">
                    <a:srgbClr val="000000">
                      <a:alpha val="43137"/>
                    </a:srgbClr>
                  </a:outerShdw>
                </a:effectLst>
                <a:latin typeface="Century Gothic" panose="020B0502020202020204" pitchFamily="34" charset="0"/>
              </a:rPr>
              <a:t>При виконанні </a:t>
            </a:r>
            <a:r>
              <a:rPr lang="uk-UA" sz="2800" b="1" u="sng" dirty="0" smtClean="0">
                <a:solidFill>
                  <a:schemeClr val="bg1"/>
                </a:solidFill>
                <a:effectLst>
                  <a:outerShdw blurRad="38100" dist="38100" dir="2700000" algn="tl">
                    <a:srgbClr val="000000">
                      <a:alpha val="43137"/>
                    </a:srgbClr>
                  </a:outerShdw>
                </a:effectLst>
                <a:latin typeface="Century Gothic" panose="020B0502020202020204" pitchFamily="34" charset="0"/>
              </a:rPr>
              <a:t>четвертого завдання </a:t>
            </a:r>
            <a:r>
              <a:rPr lang="uk-UA"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нами було розроблено рекомендації українським споживачам щодо якісного вибору української молочної продукції. </a:t>
            </a:r>
            <a:endParaRPr lang="ru-RU" sz="2800" dirty="0"/>
          </a:p>
        </p:txBody>
      </p:sp>
      <p:pic>
        <p:nvPicPr>
          <p:cNvPr id="2052" name="Picture 4" descr="http://like.te.ua/wp-content/uploads/2013/02/molo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545" y="2536410"/>
            <a:ext cx="5640078" cy="3870679"/>
          </a:xfrm>
          <a:prstGeom prst="rect">
            <a:avLst/>
          </a:prstGeom>
          <a:ln w="57150">
            <a:solidFill>
              <a:srgbClr val="0070C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img0.liveinternet.ru/images/attach/c/4/82/317/82317134_4278666_slivkivzbityessaxarom_081221212004_091123013700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61" y="2536410"/>
            <a:ext cx="4347632" cy="3870679"/>
          </a:xfrm>
          <a:prstGeom prst="rect">
            <a:avLst/>
          </a:prstGeom>
          <a:ln w="57150">
            <a:solidFill>
              <a:srgbClr val="0070C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21</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587489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Четверте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1309352" y="1151413"/>
            <a:ext cx="10496282" cy="4489533"/>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309352" y="1151415"/>
            <a:ext cx="10496282" cy="4801314"/>
          </a:xfrm>
          <a:prstGeom prst="rect">
            <a:avLst/>
          </a:prstGeom>
        </p:spPr>
        <p:txBody>
          <a:bodyPr wrap="square">
            <a:spAutoFit/>
          </a:bodyPr>
          <a:lstStyle/>
          <a:p>
            <a:r>
              <a:rPr lang="uk-UA" sz="2800" b="1" dirty="0" smtClean="0">
                <a:solidFill>
                  <a:schemeClr val="bg1"/>
                </a:solidFill>
                <a:effectLst>
                  <a:glow rad="139700">
                    <a:schemeClr val="accent1">
                      <a:satMod val="175000"/>
                      <a:alpha val="40000"/>
                    </a:schemeClr>
                  </a:glow>
                  <a:outerShdw blurRad="38100" dist="38100" dir="2700000" algn="tl">
                    <a:srgbClr val="000000">
                      <a:alpha val="43137"/>
                    </a:srgbClr>
                  </a:outerShdw>
                </a:effectLst>
                <a:latin typeface="Century Gothic" panose="020B0502020202020204" pitchFamily="34" charset="0"/>
              </a:rPr>
              <a:t>Тож як саме обрати якісне молоко? </a:t>
            </a:r>
          </a:p>
          <a:p>
            <a:pPr marL="342900" indent="-342900">
              <a:buFont typeface="Wingdings" panose="05000000000000000000" pitchFamily="2" charset="2"/>
              <a:buChar char="ü"/>
            </a:pPr>
            <a:r>
              <a:rPr lang="uk-UA" sz="2500" b="1" i="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Колір </a:t>
            </a:r>
            <a:r>
              <a:rPr lang="uk-UA"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має бути білий, влітку – з жовтуватим відтінком. В топленого і стерилізованого молока колір – </a:t>
            </a:r>
            <a:r>
              <a:rPr lang="uk-UA" sz="2500" b="1" i="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кремовий. </a:t>
            </a:r>
          </a:p>
          <a:p>
            <a:pPr marL="342900" indent="-342900">
              <a:buFont typeface="Wingdings" panose="05000000000000000000" pitchFamily="2" charset="2"/>
              <a:buChar char="ü"/>
            </a:pPr>
            <a:r>
              <a:rPr lang="uk-UA"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У пряженому і стерилізованому молоці підвищеної жирності не повинно бути </a:t>
            </a:r>
            <a:r>
              <a:rPr lang="uk-UA" sz="2500" b="1" i="1" dirty="0" err="1"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відстою</a:t>
            </a:r>
            <a:r>
              <a:rPr lang="uk-UA" sz="2500" b="1" i="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 </a:t>
            </a:r>
            <a:r>
              <a:rPr lang="uk-UA"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вершків. При порушенні технологій і умов зберігання консистенція молока може бути пластівцевидною з утворенням рихлого білкового осаду. </a:t>
            </a:r>
            <a:endParaRPr lang="ru-RU"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Wingdings" panose="05000000000000000000" pitchFamily="2" charset="2"/>
              <a:buChar char="ü"/>
            </a:pPr>
            <a:r>
              <a:rPr lang="uk-UA"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Молоко з додаванням води дає біля стінок посуду широке синювате кільце, на нігті не утворює опуклої краплі (вона розпливається). Якщо в ньому є ще й тверді домішки, такі як мука, крейда, поташ та інші, то на нігті залишається осад. </a:t>
            </a:r>
            <a:endParaRPr lang="ru-RU" sz="2500" b="1" i="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a:p>
            <a:endParaRPr lang="uk-UA" sz="2800" dirty="0" smtClean="0"/>
          </a:p>
        </p:txBody>
      </p:sp>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22</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863825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Четверте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1309352" y="1151413"/>
            <a:ext cx="10496282" cy="5017567"/>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309352" y="1151412"/>
            <a:ext cx="10496282" cy="5232202"/>
          </a:xfrm>
          <a:prstGeom prst="rect">
            <a:avLst/>
          </a:prstGeom>
        </p:spPr>
        <p:txBody>
          <a:bodyPr wrap="square">
            <a:spAutoFit/>
          </a:bodyPr>
          <a:lstStyle/>
          <a:p>
            <a:r>
              <a:rPr lang="uk-UA" sz="2800" b="1" dirty="0" smtClean="0">
                <a:solidFill>
                  <a:schemeClr val="bg1"/>
                </a:solidFill>
                <a:effectLst>
                  <a:glow rad="139700">
                    <a:schemeClr val="accent1">
                      <a:satMod val="175000"/>
                      <a:alpha val="40000"/>
                    </a:schemeClr>
                  </a:glow>
                  <a:outerShdw blurRad="38100" dist="38100" dir="2700000" algn="tl">
                    <a:srgbClr val="000000">
                      <a:alpha val="43137"/>
                    </a:srgbClr>
                  </a:outerShdw>
                </a:effectLst>
                <a:latin typeface="Century Gothic" panose="020B0502020202020204" pitchFamily="34" charset="0"/>
              </a:rPr>
              <a:t>Як </a:t>
            </a:r>
            <a:r>
              <a:rPr lang="uk-UA" sz="2800" b="1" dirty="0">
                <a:solidFill>
                  <a:schemeClr val="bg1"/>
                </a:solidFill>
                <a:effectLst>
                  <a:glow rad="139700">
                    <a:schemeClr val="accent1">
                      <a:satMod val="175000"/>
                      <a:alpha val="40000"/>
                    </a:schemeClr>
                  </a:glow>
                  <a:outerShdw blurRad="38100" dist="38100" dir="2700000" algn="tl">
                    <a:srgbClr val="000000">
                      <a:alpha val="43137"/>
                    </a:srgbClr>
                  </a:outerShdw>
                </a:effectLst>
                <a:latin typeface="Century Gothic" panose="020B0502020202020204" pitchFamily="34" charset="0"/>
              </a:rPr>
              <a:t>обрати якісний сир та перевірити його у домашніх умовах?</a:t>
            </a:r>
            <a:endParaRPr lang="ru-RU" sz="2800" b="1" dirty="0">
              <a:solidFill>
                <a:schemeClr val="bg1"/>
              </a:solidFill>
              <a:effectLst>
                <a:glow rad="139700">
                  <a:schemeClr val="accent1">
                    <a:satMod val="175000"/>
                    <a:alpha val="40000"/>
                  </a:schemeClr>
                </a:glow>
                <a:outerShdw blurRad="38100" dist="38100" dir="2700000" algn="tl">
                  <a:srgbClr val="000000">
                    <a:alpha val="43137"/>
                  </a:srgbClr>
                </a:outerShdw>
              </a:effectLst>
              <a:latin typeface="Century Gothic" panose="020B0502020202020204" pitchFamily="34" charset="0"/>
            </a:endParaRPr>
          </a:p>
          <a:p>
            <a:pPr marL="342900" indent="-342900">
              <a:buFont typeface="Wingdings" panose="05000000000000000000" pitchFamily="2" charset="2"/>
              <a:buChar char="ü"/>
            </a:pPr>
            <a:r>
              <a:rPr lang="uk-UA" sz="2500" b="1" i="1" dirty="0">
                <a:solidFill>
                  <a:srgbClr val="002060"/>
                </a:solidFill>
                <a:effectLst>
                  <a:outerShdw blurRad="38100" dist="38100" dir="2700000" algn="tl">
                    <a:srgbClr val="000000">
                      <a:alpha val="43137"/>
                    </a:srgbClr>
                  </a:outerShdw>
                </a:effectLst>
                <a:latin typeface="Century Gothic" panose="020B0502020202020204" pitchFamily="34" charset="0"/>
              </a:rPr>
              <a:t>Поверхня сиру не повинна бути вологою або надмірно сухою і потрісканою. Хороший сир злегка пружинить при натисканні. На </a:t>
            </a:r>
            <a:r>
              <a:rPr lang="uk-UA" sz="2500" b="1" i="1" dirty="0" smtClean="0">
                <a:solidFill>
                  <a:srgbClr val="002060"/>
                </a:solidFill>
                <a:effectLst>
                  <a:outerShdw blurRad="38100" dist="38100" dir="2700000" algn="tl">
                    <a:srgbClr val="000000">
                      <a:alpha val="43137"/>
                    </a:srgbClr>
                  </a:outerShdw>
                </a:effectLst>
                <a:latin typeface="Century Gothic" panose="020B0502020202020204" pitchFamily="34" charset="0"/>
              </a:rPr>
              <a:t>розрізі </a:t>
            </a:r>
            <a:r>
              <a:rPr lang="uk-UA" sz="2500" b="1" i="1" dirty="0">
                <a:solidFill>
                  <a:srgbClr val="002060"/>
                </a:solidFill>
                <a:effectLst>
                  <a:outerShdw blurRad="38100" dist="38100" dir="2700000" algn="tl">
                    <a:srgbClr val="000000">
                      <a:alpha val="43137"/>
                    </a:srgbClr>
                  </a:outerShdw>
                </a:effectLst>
                <a:latin typeface="Century Gothic" panose="020B0502020202020204" pitchFamily="34" charset="0"/>
              </a:rPr>
              <a:t>повинен бути однорідним, з рівномірним жовтуватим кольором і акуратними вічками.</a:t>
            </a:r>
            <a:endParaRPr lang="ru-RU" sz="2500" b="1" i="1"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marL="342900" indent="-342900">
              <a:buFont typeface="Wingdings" panose="05000000000000000000" pitchFamily="2" charset="2"/>
              <a:buChar char="ü"/>
            </a:pPr>
            <a:r>
              <a:rPr lang="uk-UA" sz="2500" b="1" i="1" dirty="0">
                <a:solidFill>
                  <a:srgbClr val="002060"/>
                </a:solidFill>
                <a:effectLst>
                  <a:outerShdw blurRad="38100" dist="38100" dir="2700000" algn="tl">
                    <a:srgbClr val="000000">
                      <a:alpha val="43137"/>
                    </a:srgbClr>
                  </a:outerShdw>
                </a:effectLst>
                <a:latin typeface="Century Gothic" panose="020B0502020202020204" pitchFamily="34" charset="0"/>
              </a:rPr>
              <a:t>Колір сиру залежить від його сорту. У будь-якому випадку - він повинен бути однорідним, рівномірним і природним. Будь-які плями є сигналом того, що такий сир не варто вживати в їжу. Ще один важливий крок при виборі сиру - це оцінка його запаху. Свіжий і якісний сир має приємний молочним ароматом, без сторонніх запахів.</a:t>
            </a:r>
            <a:endParaRPr lang="uk-UA" sz="2500" b="1" i="1"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a:p>
            <a:endParaRPr lang="uk-UA" sz="2800" dirty="0" smtClean="0"/>
          </a:p>
        </p:txBody>
      </p:sp>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23</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8813028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шивка 6"/>
          <p:cNvSpPr/>
          <p:nvPr/>
        </p:nvSpPr>
        <p:spPr>
          <a:xfrm>
            <a:off x="9478853" y="9076"/>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1013134" y="-14780"/>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ятиугольник 9"/>
          <p:cNvSpPr/>
          <p:nvPr/>
        </p:nvSpPr>
        <p:spPr>
          <a:xfrm rot="10800000" flipH="1">
            <a:off x="4179192" y="14779"/>
            <a:ext cx="5389811" cy="9530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4" name="Пятиугольник 3"/>
          <p:cNvSpPr/>
          <p:nvPr/>
        </p:nvSpPr>
        <p:spPr>
          <a:xfrm flipH="1">
            <a:off x="3086634" y="1"/>
            <a:ext cx="5937161" cy="96781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Висновки:</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11" name="Нашивка 10"/>
          <p:cNvSpPr/>
          <p:nvPr/>
        </p:nvSpPr>
        <p:spPr>
          <a:xfrm>
            <a:off x="10427598" y="0"/>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Нашивка 11"/>
          <p:cNvSpPr/>
          <p:nvPr/>
        </p:nvSpPr>
        <p:spPr>
          <a:xfrm flipH="1">
            <a:off x="1986563" y="-1"/>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1120462" y="1337849"/>
            <a:ext cx="10844011" cy="4837222"/>
          </a:xfrm>
          <a:prstGeom prst="rect">
            <a:avLst/>
          </a:prstGeom>
        </p:spPr>
        <p:txBody>
          <a:bodyPr wrap="square">
            <a:spAutoFit/>
          </a:bodyPr>
          <a:lstStyle/>
          <a:p>
            <a:pPr marL="285750" indent="-285750" algn="just">
              <a:spcAft>
                <a:spcPts val="1000"/>
              </a:spcAft>
              <a:buFont typeface="Wingdings" panose="05000000000000000000" pitchFamily="2" charset="2"/>
              <a:buChar char="ü"/>
            </a:pPr>
            <a:r>
              <a:rPr lang="uk-UA"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на жаль переважна більшість молочних виробів вітчизняного виробництва фальсифіковані задля збільшення терміну зберігання, зниження собівартості товару та приховання недоліків виробництва. Ці дії не мають великого негативного впливу на здоров’я, але значно зменшують корисність продукту та його поживну </a:t>
            </a:r>
            <a:r>
              <a:rPr lang="uk-UA" sz="25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цінність</a:t>
            </a:r>
            <a:r>
              <a:rPr lang="uk-UA"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a:t>
            </a:r>
            <a:endParaRPr lang="uk-UA" sz="25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молочна продукція українського виробництва за хімічними показниками відповідає стандартам якості та як і за органолептичною оцінкою не залежить від вартості продукту. Ймовірність можливої неякісності плавленого сиру низької цінової категорії повністю підтвердилася експериментальним </a:t>
            </a:r>
            <a:r>
              <a:rPr lang="uk-UA" sz="25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методом;</a:t>
            </a:r>
            <a:endParaRPr lang="ru-RU"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p:txBody>
      </p:sp>
      <p:sp>
        <p:nvSpPr>
          <p:cNvPr id="13"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24</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640112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шивка 6"/>
          <p:cNvSpPr/>
          <p:nvPr/>
        </p:nvSpPr>
        <p:spPr>
          <a:xfrm>
            <a:off x="9478853" y="9076"/>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1013134" y="-14780"/>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ятиугольник 9"/>
          <p:cNvSpPr/>
          <p:nvPr/>
        </p:nvSpPr>
        <p:spPr>
          <a:xfrm rot="10800000" flipH="1">
            <a:off x="4179192" y="14779"/>
            <a:ext cx="5389811" cy="9530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4" name="Пятиугольник 3"/>
          <p:cNvSpPr/>
          <p:nvPr/>
        </p:nvSpPr>
        <p:spPr>
          <a:xfrm flipH="1">
            <a:off x="3086634" y="1"/>
            <a:ext cx="5937161" cy="96781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Висновки:</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11" name="Нашивка 10"/>
          <p:cNvSpPr/>
          <p:nvPr/>
        </p:nvSpPr>
        <p:spPr>
          <a:xfrm>
            <a:off x="10427598" y="0"/>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Нашивка 11"/>
          <p:cNvSpPr/>
          <p:nvPr/>
        </p:nvSpPr>
        <p:spPr>
          <a:xfrm flipH="1">
            <a:off x="1986563" y="-1"/>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51783598"/>
              </p:ext>
            </p:extLst>
          </p:nvPr>
        </p:nvGraphicFramePr>
        <p:xfrm>
          <a:off x="1013134" y="1081824"/>
          <a:ext cx="10814106" cy="3142442"/>
        </p:xfrm>
        <a:graphic>
          <a:graphicData uri="http://schemas.openxmlformats.org/drawingml/2006/table">
            <a:tbl>
              <a:tblPr firstRow="1" firstCol="1" bandRow="1">
                <a:tableStyleId>{5C22544A-7EE6-4342-B048-85BDC9FD1C3A}</a:tableStyleId>
              </a:tblPr>
              <a:tblGrid>
                <a:gridCol w="1252471"/>
                <a:gridCol w="942863"/>
                <a:gridCol w="1047789"/>
                <a:gridCol w="733010"/>
                <a:gridCol w="588919"/>
                <a:gridCol w="823897"/>
                <a:gridCol w="792123"/>
                <a:gridCol w="1106903"/>
                <a:gridCol w="691629"/>
                <a:gridCol w="924392"/>
                <a:gridCol w="815768"/>
                <a:gridCol w="1094342"/>
              </a:tblGrid>
              <a:tr h="784437">
                <a:tc>
                  <a:txBody>
                    <a:bodyPr/>
                    <a:lstStyle/>
                    <a:p>
                      <a:pPr algn="ctr">
                        <a:lnSpc>
                          <a:spcPct val="107000"/>
                        </a:lnSpc>
                        <a:spcAft>
                          <a:spcPts val="0"/>
                        </a:spcAft>
                      </a:pPr>
                      <a:r>
                        <a:rPr lang="ru-RU" sz="1400" dirty="0">
                          <a:effectLst/>
                        </a:rPr>
                        <a:t>ФІРМА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ЦІНА (ГРН)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ПАКУВАННЯ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КОЛІР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СМАК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ДЕФЕКТИ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КОНСИС</a:t>
                      </a:r>
                      <a:r>
                        <a:rPr lang="uk-UA" sz="1400" dirty="0">
                          <a:effectLst/>
                        </a:rPr>
                        <a:t>-</a:t>
                      </a:r>
                      <a:endParaRPr lang="ru-RU" sz="1400" dirty="0">
                        <a:effectLst/>
                      </a:endParaRPr>
                    </a:p>
                    <a:p>
                      <a:pPr algn="ctr">
                        <a:lnSpc>
                          <a:spcPct val="107000"/>
                        </a:lnSpc>
                        <a:spcAft>
                          <a:spcPts val="0"/>
                        </a:spcAft>
                      </a:pPr>
                      <a:r>
                        <a:rPr lang="ru-RU" sz="1400" dirty="0">
                          <a:effectLst/>
                        </a:rPr>
                        <a:t>ТЕНЦІЯ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ГУСТИНА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НАЯВН. СОДИ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НАЯВН. БОРОШНА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СВІЖІСТЬ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ЗАГАЛЬНИЙ БАЛ</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9043">
                <a:tc>
                  <a:txBody>
                    <a:bodyPr/>
                    <a:lstStyle/>
                    <a:p>
                      <a:pPr algn="just">
                        <a:lnSpc>
                          <a:spcPct val="107000"/>
                        </a:lnSpc>
                        <a:spcAft>
                          <a:spcPts val="0"/>
                        </a:spcAft>
                      </a:pPr>
                      <a:r>
                        <a:rPr lang="ru-RU" sz="1400">
                          <a:effectLst/>
                        </a:rPr>
                        <a:t>"Ферма"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20,71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90/90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9043">
                <a:tc>
                  <a:txBody>
                    <a:bodyPr/>
                    <a:lstStyle/>
                    <a:p>
                      <a:pPr algn="just">
                        <a:lnSpc>
                          <a:spcPct val="107000"/>
                        </a:lnSpc>
                        <a:spcAft>
                          <a:spcPts val="0"/>
                        </a:spcAft>
                      </a:pPr>
                      <a:r>
                        <a:rPr lang="ru-RU" sz="1400">
                          <a:effectLst/>
                        </a:rPr>
                        <a:t>"Premialle"</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18,65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en-US"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10/10</a:t>
                      </a: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90</a:t>
                      </a:r>
                      <a:r>
                        <a:rPr lang="ru-RU" sz="1400">
                          <a:effectLst/>
                        </a:rPr>
                        <a:t> </a:t>
                      </a:r>
                      <a:r>
                        <a:rPr lang="uk-UA" sz="1400">
                          <a:effectLst/>
                        </a:rPr>
                        <a:t>/90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1833">
                <a:tc>
                  <a:txBody>
                    <a:bodyPr/>
                    <a:lstStyle/>
                    <a:p>
                      <a:pPr algn="just">
                        <a:lnSpc>
                          <a:spcPct val="107000"/>
                        </a:lnSpc>
                        <a:spcAft>
                          <a:spcPts val="0"/>
                        </a:spcAft>
                      </a:pPr>
                      <a:r>
                        <a:rPr lang="ru-RU" sz="1400">
                          <a:effectLst/>
                        </a:rPr>
                        <a:t>"Повна чаша"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12,9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8/10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en-US"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9/10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87</a:t>
                      </a:r>
                      <a:r>
                        <a:rPr lang="ru-RU" sz="1400">
                          <a:effectLst/>
                        </a:rPr>
                        <a:t> </a:t>
                      </a:r>
                      <a:r>
                        <a:rPr lang="uk-UA" sz="1400">
                          <a:effectLst/>
                        </a:rPr>
                        <a:t>/90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9043">
                <a:tc>
                  <a:txBody>
                    <a:bodyPr/>
                    <a:lstStyle/>
                    <a:p>
                      <a:pPr algn="just">
                        <a:lnSpc>
                          <a:spcPct val="107000"/>
                        </a:lnSpc>
                        <a:spcAft>
                          <a:spcPts val="0"/>
                        </a:spcAft>
                      </a:pPr>
                      <a:r>
                        <a:rPr lang="ru-RU" sz="1400">
                          <a:effectLst/>
                        </a:rPr>
                        <a:t>"Яготинське"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12,63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8/10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en-US"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88</a:t>
                      </a:r>
                      <a:r>
                        <a:rPr lang="ru-RU" sz="1400">
                          <a:effectLst/>
                        </a:rPr>
                        <a:t> </a:t>
                      </a:r>
                      <a:r>
                        <a:rPr lang="uk-UA" sz="1400">
                          <a:effectLst/>
                        </a:rPr>
                        <a:t>/90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9043">
                <a:tc>
                  <a:txBody>
                    <a:bodyPr/>
                    <a:lstStyle/>
                    <a:p>
                      <a:pPr algn="just">
                        <a:lnSpc>
                          <a:spcPct val="107000"/>
                        </a:lnSpc>
                        <a:spcAft>
                          <a:spcPts val="0"/>
                        </a:spcAft>
                      </a:pPr>
                      <a:r>
                        <a:rPr lang="ru-RU" sz="1400" dirty="0">
                          <a:effectLst/>
                        </a:rPr>
                        <a:t>"На здоровье"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20,2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en-US"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90</a:t>
                      </a:r>
                      <a:r>
                        <a:rPr lang="ru-RU" sz="1400" dirty="0">
                          <a:effectLst/>
                        </a:rPr>
                        <a:t> </a:t>
                      </a:r>
                      <a:r>
                        <a:rPr lang="uk-UA" sz="1400" dirty="0">
                          <a:effectLst/>
                        </a:rPr>
                        <a:t>/90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69705623"/>
              </p:ext>
            </p:extLst>
          </p:nvPr>
        </p:nvGraphicFramePr>
        <p:xfrm>
          <a:off x="1013134" y="4335047"/>
          <a:ext cx="10814105" cy="2427267"/>
        </p:xfrm>
        <a:graphic>
          <a:graphicData uri="http://schemas.openxmlformats.org/drawingml/2006/table">
            <a:tbl>
              <a:tblPr firstRow="1" firstCol="1" bandRow="1">
                <a:tableStyleId>{5C22544A-7EE6-4342-B048-85BDC9FD1C3A}</a:tableStyleId>
              </a:tblPr>
              <a:tblGrid>
                <a:gridCol w="2145558"/>
                <a:gridCol w="797648"/>
                <a:gridCol w="1441161"/>
                <a:gridCol w="930975"/>
                <a:gridCol w="748325"/>
                <a:gridCol w="1046576"/>
                <a:gridCol w="1006501"/>
                <a:gridCol w="1307064"/>
                <a:gridCol w="1390297"/>
              </a:tblGrid>
              <a:tr h="513271">
                <a:tc>
                  <a:txBody>
                    <a:bodyPr/>
                    <a:lstStyle/>
                    <a:p>
                      <a:pPr algn="ctr">
                        <a:lnSpc>
                          <a:spcPct val="107000"/>
                        </a:lnSpc>
                        <a:spcAft>
                          <a:spcPts val="0"/>
                        </a:spcAft>
                      </a:pPr>
                      <a:r>
                        <a:rPr lang="ru-RU" sz="1400" dirty="0">
                          <a:effectLst/>
                        </a:rPr>
                        <a:t>ФІРМА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ЦІНА (ГРН)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ПАКУВАННЯ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КОЛІР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СМАК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ДЕФЕКТИ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КОНСИС</a:t>
                      </a:r>
                      <a:r>
                        <a:rPr lang="uk-UA" sz="1400" dirty="0">
                          <a:effectLst/>
                        </a:rPr>
                        <a:t>-</a:t>
                      </a:r>
                      <a:endParaRPr lang="ru-RU" sz="1400" dirty="0">
                        <a:effectLst/>
                      </a:endParaRPr>
                    </a:p>
                    <a:p>
                      <a:pPr algn="ctr">
                        <a:lnSpc>
                          <a:spcPct val="107000"/>
                        </a:lnSpc>
                        <a:spcAft>
                          <a:spcPts val="0"/>
                        </a:spcAft>
                      </a:pPr>
                      <a:r>
                        <a:rPr lang="ru-RU" sz="1400" dirty="0">
                          <a:effectLst/>
                        </a:rPr>
                        <a:t>ТЕНЦІЯ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smtClean="0">
                          <a:effectLst/>
                          <a:latin typeface="+mn-lt"/>
                          <a:ea typeface="+mn-ea"/>
                          <a:cs typeface="+mn-cs"/>
                        </a:rPr>
                        <a:t>ФАЛЬСИФІКАЦІЯ</a:t>
                      </a:r>
                      <a:r>
                        <a:rPr lang="uk-UA" sz="1400" baseline="0" dirty="0" smtClean="0">
                          <a:effectLst/>
                          <a:latin typeface="+mn-lt"/>
                          <a:ea typeface="+mn-ea"/>
                          <a:cs typeface="+mn-cs"/>
                        </a:rPr>
                        <a:t> КРОХМАЛЕМ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ЗАГАЛЬНИЙ БАЛ</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9409">
                <a:tc>
                  <a:txBody>
                    <a:bodyPr/>
                    <a:lstStyle/>
                    <a:p>
                      <a:pPr algn="just">
                        <a:lnSpc>
                          <a:spcPct val="107000"/>
                        </a:lnSpc>
                        <a:spcAft>
                          <a:spcPts val="0"/>
                        </a:spcAft>
                      </a:pPr>
                      <a:r>
                        <a:rPr lang="ru-RU" sz="1400">
                          <a:effectLst/>
                        </a:rPr>
                        <a:t>"</a:t>
                      </a:r>
                      <a:r>
                        <a:rPr lang="uk-UA" sz="1400">
                          <a:effectLst/>
                        </a:rPr>
                        <a:t>Комо</a:t>
                      </a:r>
                      <a:r>
                        <a:rPr lang="ru-RU" sz="1400">
                          <a:effectLst/>
                        </a:rPr>
                        <a:t>"</a:t>
                      </a:r>
                      <a:r>
                        <a:rPr lang="uk-UA" sz="1400">
                          <a:effectLst/>
                        </a:rPr>
                        <a:t> – твердий сир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60/60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3271">
                <a:tc>
                  <a:txBody>
                    <a:bodyPr/>
                    <a:lstStyle/>
                    <a:p>
                      <a:pPr algn="just">
                        <a:lnSpc>
                          <a:spcPct val="107000"/>
                        </a:lnSpc>
                        <a:spcAft>
                          <a:spcPts val="0"/>
                        </a:spcAft>
                      </a:pPr>
                      <a:r>
                        <a:rPr lang="ru-RU" sz="1400">
                          <a:effectLst/>
                        </a:rPr>
                        <a:t>"Вигідна ціна завжди"</a:t>
                      </a:r>
                      <a:r>
                        <a:rPr lang="uk-UA" sz="1400">
                          <a:effectLst/>
                        </a:rPr>
                        <a:t> – твердий сир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en-US"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9/10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59/60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9409">
                <a:tc>
                  <a:txBody>
                    <a:bodyPr/>
                    <a:lstStyle/>
                    <a:p>
                      <a:pPr algn="just">
                        <a:lnSpc>
                          <a:spcPct val="107000"/>
                        </a:lnSpc>
                        <a:spcAft>
                          <a:spcPts val="0"/>
                        </a:spcAft>
                      </a:pPr>
                      <a:r>
                        <a:rPr lang="ru-RU" sz="1400">
                          <a:effectLst/>
                        </a:rPr>
                        <a:t>"Тульчинка"</a:t>
                      </a:r>
                      <a:r>
                        <a:rPr lang="uk-UA" sz="1400">
                          <a:effectLst/>
                        </a:rPr>
                        <a:t>– твердий сир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en-US"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a:effectLst/>
                        </a:rPr>
                        <a:t> </a:t>
                      </a:r>
                      <a:r>
                        <a:rPr lang="uk-UA" sz="1400">
                          <a:effectLst/>
                        </a:rPr>
                        <a:t>60/60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13271">
                <a:tc>
                  <a:txBody>
                    <a:bodyPr/>
                    <a:lstStyle/>
                    <a:p>
                      <a:pPr algn="just">
                        <a:lnSpc>
                          <a:spcPct val="107000"/>
                        </a:lnSpc>
                        <a:spcAft>
                          <a:spcPts val="0"/>
                        </a:spcAft>
                      </a:pPr>
                      <a:r>
                        <a:rPr lang="ru-RU" sz="1400">
                          <a:effectLst/>
                        </a:rPr>
                        <a:t>"Вигідна ціна завжди"</a:t>
                      </a:r>
                      <a:r>
                        <a:rPr lang="uk-UA" sz="1400">
                          <a:effectLst/>
                        </a:rPr>
                        <a:t> – плавлений сир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4,65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uk-UA" sz="1400">
                          <a:effectLst/>
                        </a:rPr>
                        <a:t>10/10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en-US" sz="1400" dirty="0">
                          <a:effectLst/>
                        </a:rPr>
                        <a:t>7/10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7/10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10/10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5/10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2/10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400" dirty="0">
                          <a:effectLst/>
                        </a:rPr>
                        <a:t> </a:t>
                      </a:r>
                      <a:r>
                        <a:rPr lang="uk-UA" sz="1400" dirty="0">
                          <a:effectLst/>
                        </a:rPr>
                        <a:t>41/60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3" name="Номер слайда 4"/>
          <p:cNvSpPr txBox="1">
            <a:spLocks/>
          </p:cNvSpPr>
          <p:nvPr/>
        </p:nvSpPr>
        <p:spPr>
          <a:xfrm>
            <a:off x="9265276"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25</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172088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шивка 6"/>
          <p:cNvSpPr/>
          <p:nvPr/>
        </p:nvSpPr>
        <p:spPr>
          <a:xfrm>
            <a:off x="9478853" y="9076"/>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1013134" y="-14780"/>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ятиугольник 9"/>
          <p:cNvSpPr/>
          <p:nvPr/>
        </p:nvSpPr>
        <p:spPr>
          <a:xfrm rot="10800000" flipH="1">
            <a:off x="4179192" y="14779"/>
            <a:ext cx="5389811" cy="9530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4" name="Пятиугольник 3"/>
          <p:cNvSpPr/>
          <p:nvPr/>
        </p:nvSpPr>
        <p:spPr>
          <a:xfrm flipH="1">
            <a:off x="3086634" y="1"/>
            <a:ext cx="5937161" cy="96781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Висновки:</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11" name="Нашивка 10"/>
          <p:cNvSpPr/>
          <p:nvPr/>
        </p:nvSpPr>
        <p:spPr>
          <a:xfrm>
            <a:off x="10427598" y="0"/>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Нашивка 11"/>
          <p:cNvSpPr/>
          <p:nvPr/>
        </p:nvSpPr>
        <p:spPr>
          <a:xfrm flipH="1">
            <a:off x="1986563" y="-1"/>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1120462" y="1337849"/>
            <a:ext cx="10135673" cy="4765407"/>
          </a:xfrm>
          <a:prstGeom prst="rect">
            <a:avLst/>
          </a:prstGeom>
        </p:spPr>
        <p:txBody>
          <a:bodyPr wrap="square">
            <a:spAutoFit/>
          </a:bodyPr>
          <a:lstStyle/>
          <a:p>
            <a:pPr marL="285750" indent="-285750" algn="just">
              <a:spcAft>
                <a:spcPts val="1000"/>
              </a:spcAft>
              <a:buFont typeface="Wingdings" panose="05000000000000000000" pitchFamily="2" charset="2"/>
              <a:buChar char="ü"/>
            </a:pPr>
            <a:r>
              <a:rPr lang="uk-UA"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обираючи молочну продукцію не слід дивитися на її вартість та переплачувати за товар такої ж якості, що і не дорогий </a:t>
            </a:r>
            <a:r>
              <a:rPr lang="uk-UA" sz="25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продукт;</a:t>
            </a:r>
            <a:endParaRPr lang="ru-RU"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285750" indent="-285750" algn="just">
              <a:spcAft>
                <a:spcPts val="1000"/>
              </a:spcAft>
              <a:buFont typeface="Wingdings" panose="05000000000000000000" pitchFamily="2" charset="2"/>
              <a:buChar char="ü"/>
            </a:pPr>
            <a:r>
              <a:rPr lang="uk-UA" sz="2500" b="1" dirty="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обираючи молочний виріб слід уважно подивитися на його зовнішній вигляд та щільність пакування. Якість молока або сиру можна перевірити у домашніх умовах та надалі користуватися отриманими результатами. </a:t>
            </a:r>
            <a:endParaRPr lang="uk-UA" sz="2500" b="1" dirty="0" smtClean="0">
              <a:solidFill>
                <a:srgbClr val="0F055B"/>
              </a:solidFill>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algn="just">
              <a:spcAft>
                <a:spcPts val="1000"/>
              </a:spcAft>
            </a:pPr>
            <a:r>
              <a:rPr lang="uk-UA" sz="2800" b="1" u="sng" dirty="0">
                <a:solidFill>
                  <a:srgbClr val="002060"/>
                </a:solidFill>
                <a:effectLst>
                  <a:glow rad="228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Тож ми спростували поставлену гіпотезу та встановили, що не  слід переплачувати за молочний виріб відомої торгової марки, краще придбати продукт перевіреного виробника. </a:t>
            </a:r>
            <a:endParaRPr lang="ru-RU" sz="2500" b="1" u="sng" dirty="0">
              <a:solidFill>
                <a:srgbClr val="002060"/>
              </a:solidFill>
              <a:effectLst>
                <a:glow rad="228600">
                  <a:schemeClr val="accent5">
                    <a:satMod val="175000"/>
                    <a:alpha val="40000"/>
                  </a:schemeClr>
                </a:glow>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0334BF-B44E-4166-9BF1-68C63C740550}" type="slidenum">
              <a:rPr lang="ru-RU" sz="2400" b="1" smtClean="0">
                <a:solidFill>
                  <a:schemeClr val="accent1">
                    <a:lumMod val="50000"/>
                  </a:schemeClr>
                </a:solidFill>
                <a:latin typeface="Century Gothic" panose="020B0502020202020204" pitchFamily="34" charset="0"/>
              </a:rPr>
              <a:pPr/>
              <a:t>26</a:t>
            </a:fld>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107315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6" name="Picture 4" descr="http://www.newsko.ru/media/2007639/koro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25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365578" y="767357"/>
            <a:ext cx="4367076" cy="2092881"/>
          </a:xfrm>
          <a:prstGeom prst="rect">
            <a:avLst/>
          </a:prstGeom>
          <a:noFill/>
        </p:spPr>
        <p:txBody>
          <a:bodyPr wrap="square" lIns="91440" tIns="45720" rIns="91440" bIns="45720">
            <a:spAutoFit/>
          </a:bodyPr>
          <a:lstStyle/>
          <a:p>
            <a:pPr algn="ctr"/>
            <a:r>
              <a:rPr lang="ru-RU" sz="6500" b="1" dirty="0" smtClean="0">
                <a:ln w="9525">
                  <a:solidFill>
                    <a:schemeClr val="bg1"/>
                  </a:solidFill>
                  <a:prstDash val="solid"/>
                </a:ln>
                <a:solidFill>
                  <a:schemeClr val="accent5"/>
                </a:solidFill>
                <a:effectLst>
                  <a:glow rad="139700">
                    <a:schemeClr val="accent5">
                      <a:satMod val="175000"/>
                      <a:alpha val="40000"/>
                    </a:schemeClr>
                  </a:glow>
                  <a:outerShdw blurRad="12700" dist="38100" dir="2700000" algn="tl" rotWithShape="0">
                    <a:schemeClr val="accent5">
                      <a:lumMod val="60000"/>
                      <a:lumOff val="40000"/>
                    </a:schemeClr>
                  </a:outerShdw>
                </a:effectLst>
                <a:latin typeface="Century Gothic" panose="020B0502020202020204" pitchFamily="34" charset="0"/>
              </a:rPr>
              <a:t>Дякуємо </a:t>
            </a:r>
          </a:p>
          <a:p>
            <a:pPr algn="ctr"/>
            <a:r>
              <a:rPr lang="ru-RU" sz="6500" b="1" dirty="0" smtClean="0">
                <a:ln w="9525">
                  <a:solidFill>
                    <a:schemeClr val="bg1"/>
                  </a:solidFill>
                  <a:prstDash val="solid"/>
                </a:ln>
                <a:solidFill>
                  <a:schemeClr val="accent5"/>
                </a:solidFill>
                <a:effectLst>
                  <a:glow rad="139700">
                    <a:schemeClr val="accent5">
                      <a:satMod val="175000"/>
                      <a:alpha val="40000"/>
                    </a:schemeClr>
                  </a:glow>
                  <a:outerShdw blurRad="12700" dist="38100" dir="2700000" algn="tl" rotWithShape="0">
                    <a:schemeClr val="accent5">
                      <a:lumMod val="60000"/>
                      <a:lumOff val="40000"/>
                    </a:schemeClr>
                  </a:outerShdw>
                </a:effectLst>
                <a:latin typeface="Century Gothic" panose="020B0502020202020204" pitchFamily="34" charset="0"/>
              </a:rPr>
              <a:t>за увагу!</a:t>
            </a:r>
            <a:endParaRPr lang="ru-RU" sz="6500" b="1" dirty="0">
              <a:ln w="9525">
                <a:solidFill>
                  <a:schemeClr val="bg1"/>
                </a:solidFill>
                <a:prstDash val="solid"/>
              </a:ln>
              <a:solidFill>
                <a:schemeClr val="accent5"/>
              </a:solidFill>
              <a:effectLst>
                <a:glow rad="139700">
                  <a:schemeClr val="accent5">
                    <a:satMod val="175000"/>
                    <a:alpha val="40000"/>
                  </a:schemeClr>
                </a:glow>
                <a:outerShdw blurRad="12700" dist="38100" dir="2700000" algn="tl" rotWithShape="0">
                  <a:schemeClr val="accent5">
                    <a:lumMod val="60000"/>
                    <a:lumOff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1788245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6217" y="982912"/>
            <a:ext cx="4082606" cy="1811803"/>
          </a:xfrm>
          <a:prstGeom prst="rect">
            <a:avLst/>
          </a:prstGeom>
          <a:ln w="38100">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4"/>
          <p:cNvSpPr>
            <a:spLocks noGrp="1"/>
          </p:cNvSpPr>
          <p:nvPr>
            <p:ph idx="1"/>
          </p:nvPr>
        </p:nvSpPr>
        <p:spPr>
          <a:xfrm>
            <a:off x="1255690" y="1030311"/>
            <a:ext cx="4166316" cy="2614410"/>
          </a:xfrm>
        </p:spPr>
        <p:txBody>
          <a:bodyPr/>
          <a:lstStyle/>
          <a:p>
            <a:pPr marL="0" indent="0">
              <a:buNone/>
            </a:pPr>
            <a:r>
              <a:rPr lang="uk-UA" dirty="0" smtClean="0">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молочні </a:t>
            </a:r>
            <a:r>
              <a:rPr lang="uk-UA" dirty="0">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продукти українського виробництва різної вартості.</a:t>
            </a:r>
            <a:endParaRPr lang="ru-RU" dirty="0">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0" indent="0">
              <a:buNone/>
            </a:pPr>
            <a:endParaRPr lang="ru-RU" dirty="0"/>
          </a:p>
        </p:txBody>
      </p:sp>
      <p:sp>
        <p:nvSpPr>
          <p:cNvPr id="7" name="Прямоугольник 6"/>
          <p:cNvSpPr/>
          <p:nvPr/>
        </p:nvSpPr>
        <p:spPr>
          <a:xfrm>
            <a:off x="1146219" y="171540"/>
            <a:ext cx="2382592" cy="604716"/>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40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Об'єкт:</a:t>
            </a:r>
            <a:endParaRPr lang="ru-RU" sz="4000" b="1" spc="300" dirty="0">
              <a:effectLst>
                <a:outerShdw blurRad="38100" dist="38100" dir="2700000" algn="tl">
                  <a:srgbClr val="000000">
                    <a:alpha val="43137"/>
                  </a:srgbClr>
                </a:outerShdw>
              </a:effectLst>
              <a:latin typeface="Century Gothic" panose="020B0502020202020204" pitchFamily="34" charset="0"/>
            </a:endParaRPr>
          </a:p>
        </p:txBody>
      </p:sp>
      <p:sp>
        <p:nvSpPr>
          <p:cNvPr id="8" name="Прямоугольник 7"/>
          <p:cNvSpPr/>
          <p:nvPr/>
        </p:nvSpPr>
        <p:spPr>
          <a:xfrm>
            <a:off x="7804594" y="171540"/>
            <a:ext cx="3013658" cy="604716"/>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sz="40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Предмет:</a:t>
            </a:r>
            <a:endParaRPr lang="ru-RU" sz="4000" b="1" spc="300" dirty="0">
              <a:effectLst>
                <a:outerShdw blurRad="38100" dist="38100" dir="2700000" algn="tl">
                  <a:srgbClr val="000000">
                    <a:alpha val="43137"/>
                  </a:srgbClr>
                </a:outerShdw>
              </a:effectLst>
              <a:latin typeface="Century Gothic" panose="020B0502020202020204" pitchFamily="34" charset="0"/>
            </a:endParaRPr>
          </a:p>
        </p:txBody>
      </p:sp>
      <p:sp>
        <p:nvSpPr>
          <p:cNvPr id="10" name="Прямоугольник 9"/>
          <p:cNvSpPr/>
          <p:nvPr/>
        </p:nvSpPr>
        <p:spPr>
          <a:xfrm>
            <a:off x="6490952" y="982913"/>
            <a:ext cx="4327300" cy="1811801"/>
          </a:xfrm>
          <a:prstGeom prst="rect">
            <a:avLst/>
          </a:prstGeom>
          <a:ln w="38100">
            <a:noFill/>
          </a:ln>
          <a:effectLst>
            <a:glow rad="101600">
              <a:schemeClr val="accent5">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ъект 4"/>
          <p:cNvSpPr txBox="1">
            <a:spLocks/>
          </p:cNvSpPr>
          <p:nvPr/>
        </p:nvSpPr>
        <p:spPr>
          <a:xfrm>
            <a:off x="6893414" y="1085611"/>
            <a:ext cx="3808930" cy="17091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uk-UA" sz="3200" dirty="0">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якість українських молочних виробів та їх залежність від цінової категорії. </a:t>
            </a:r>
            <a:endParaRPr lang="ru-RU" sz="3200" dirty="0">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0" indent="0">
              <a:buFont typeface="Arial" panose="020B0604020202020204" pitchFamily="34" charset="0"/>
              <a:buNone/>
            </a:pP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580" y="3001371"/>
            <a:ext cx="7358261" cy="3406290"/>
          </a:xfrm>
          <a:prstGeom prst="rect">
            <a:avLst/>
          </a:prstGeom>
          <a:ln w="57150">
            <a:solidFill>
              <a:schemeClr val="accent5">
                <a:lumMod val="75000"/>
              </a:schemeClr>
            </a:solidFill>
          </a:ln>
          <a:effectLst>
            <a:outerShdw blurRad="63500" sx="102000" sy="102000" algn="ctr" rotWithShape="0">
              <a:prstClr val="black">
                <a:alpha val="40000"/>
              </a:prstClr>
            </a:outerShdw>
          </a:effectLst>
        </p:spPr>
      </p:pic>
      <p:sp>
        <p:nvSpPr>
          <p:cNvPr id="12"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3</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68655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52658" y="1083322"/>
            <a:ext cx="10496282" cy="1131845"/>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4"/>
          <p:cNvSpPr>
            <a:spLocks noGrp="1"/>
          </p:cNvSpPr>
          <p:nvPr>
            <p:ph idx="1"/>
          </p:nvPr>
        </p:nvSpPr>
        <p:spPr>
          <a:xfrm>
            <a:off x="1262128" y="1204921"/>
            <a:ext cx="10277341" cy="4051949"/>
          </a:xfrm>
        </p:spPr>
        <p:txBody>
          <a:bodyPr>
            <a:normAutofit/>
          </a:bodyPr>
          <a:lstStyle/>
          <a:p>
            <a:pPr marL="0" indent="0" algn="r">
              <a:buNone/>
            </a:pPr>
            <a:r>
              <a:rPr lang="uk-UA" sz="3000"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 </a:t>
            </a:r>
            <a:r>
              <a:rPr lang="uk-UA" sz="3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якість молочних виробів на ринках України значною мірою залежить від вартості даного товару.</a:t>
            </a:r>
            <a:endParaRPr lang="ru-RU" sz="3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7" name="Прямоугольник 6"/>
          <p:cNvSpPr/>
          <p:nvPr/>
        </p:nvSpPr>
        <p:spPr>
          <a:xfrm>
            <a:off x="6610081" y="192042"/>
            <a:ext cx="5032420" cy="694821"/>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sz="43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Гіпотеза</a:t>
            </a:r>
            <a:r>
              <a:rPr lang="uk-UA" sz="4300" b="1" spc="300" dirty="0" smtClean="0">
                <a:effectLst>
                  <a:outerShdw blurRad="38100" dist="38100" dir="2700000" algn="tl">
                    <a:srgbClr val="000000">
                      <a:alpha val="43137"/>
                    </a:srgbClr>
                  </a:outerShdw>
                </a:effectLst>
                <a:latin typeface="Century Gothic" panose="020B0502020202020204" pitchFamily="34" charset="0"/>
              </a:rPr>
              <a:t>:</a:t>
            </a:r>
            <a:endParaRPr lang="ru-RU" sz="4300" b="1" spc="300" dirty="0">
              <a:effectLst>
                <a:outerShdw blurRad="38100" dist="38100" dir="2700000" algn="tl">
                  <a:srgbClr val="000000">
                    <a:alpha val="43137"/>
                  </a:srgbClr>
                </a:outerShdw>
              </a:effectLst>
              <a:latin typeface="Century Gothic" panose="020B0502020202020204" pitchFamily="34" charset="0"/>
            </a:endParaRPr>
          </a:p>
        </p:txBody>
      </p:sp>
      <p:sp>
        <p:nvSpPr>
          <p:cNvPr id="8" name="Прямоугольник 7"/>
          <p:cNvSpPr/>
          <p:nvPr/>
        </p:nvSpPr>
        <p:spPr>
          <a:xfrm>
            <a:off x="6622958" y="2536074"/>
            <a:ext cx="5032420" cy="694821"/>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sz="43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Мета</a:t>
            </a:r>
            <a:r>
              <a:rPr lang="uk-UA" sz="4300" b="1" spc="300" dirty="0" smtClean="0">
                <a:effectLst>
                  <a:outerShdw blurRad="38100" dist="38100" dir="2700000" algn="tl">
                    <a:srgbClr val="000000">
                      <a:alpha val="43137"/>
                    </a:srgbClr>
                  </a:outerShdw>
                </a:effectLst>
                <a:latin typeface="Century Gothic" panose="020B0502020202020204" pitchFamily="34" charset="0"/>
              </a:rPr>
              <a:t>:</a:t>
            </a:r>
            <a:endParaRPr lang="ru-RU" sz="4300" b="1" spc="300" dirty="0">
              <a:effectLst>
                <a:outerShdw blurRad="38100" dist="38100" dir="2700000" algn="tl">
                  <a:srgbClr val="000000">
                    <a:alpha val="43137"/>
                  </a:srgbClr>
                </a:outerShdw>
              </a:effectLst>
              <a:latin typeface="Century Gothic" panose="020B0502020202020204" pitchFamily="34" charset="0"/>
            </a:endParaRPr>
          </a:p>
        </p:txBody>
      </p:sp>
      <p:sp>
        <p:nvSpPr>
          <p:cNvPr id="10" name="Прямоугольник 9"/>
          <p:cNvSpPr/>
          <p:nvPr/>
        </p:nvSpPr>
        <p:spPr>
          <a:xfrm>
            <a:off x="1146219" y="3429470"/>
            <a:ext cx="10496282" cy="1734959"/>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uk-UA" sz="3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проаналізувати якість молочних продуктів на ринках України; встановити залежність якості цього товару від вартості. </a:t>
            </a:r>
            <a:endParaRPr lang="ru-RU" sz="3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4</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7504960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52658" y="1611355"/>
            <a:ext cx="10496282" cy="4029591"/>
          </a:xfrm>
          <a:prstGeom prst="rect">
            <a:avLst/>
          </a:prstGeom>
          <a:ln w="38100">
            <a:noFill/>
          </a:ln>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4"/>
          <p:cNvSpPr>
            <a:spLocks noGrp="1"/>
          </p:cNvSpPr>
          <p:nvPr>
            <p:ph idx="1"/>
          </p:nvPr>
        </p:nvSpPr>
        <p:spPr>
          <a:xfrm>
            <a:off x="1152658" y="1812676"/>
            <a:ext cx="10277341" cy="4051949"/>
          </a:xfrm>
        </p:spPr>
        <p:txBody>
          <a:bodyPr>
            <a:normAutofit fontScale="92500" lnSpcReduction="20000"/>
          </a:bodyPr>
          <a:lstStyle/>
          <a:p>
            <a:pPr lvl="0"/>
            <a:r>
              <a:rPr lang="uk-UA"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проаналізувати джерела інформації та ознайомитися із стандартами якості виробництва молочних продуктів на території України;</a:t>
            </a:r>
            <a:endParaRPr lang="ru-RU"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lvl="0"/>
            <a:r>
              <a:rPr lang="uk-UA"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провести дослідження якості українських молочних виробів;</a:t>
            </a:r>
            <a:endParaRPr lang="ru-RU"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lvl="0"/>
            <a:r>
              <a:rPr lang="uk-UA"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дослідити залежність якості молочних продуктів від їхньої цінової категорії;</a:t>
            </a:r>
            <a:endParaRPr lang="ru-RU"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lvl="0"/>
            <a:r>
              <a:rPr lang="uk-UA"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розробити рекомендації українським споживачам щодо якісного вибору молочних виробів.</a:t>
            </a:r>
            <a:endParaRPr lang="ru-RU" sz="3200" b="1" dirty="0">
              <a:solidFill>
                <a:srgbClr val="002060"/>
              </a:solidFill>
              <a:effectLst>
                <a:glow rad="101600">
                  <a:schemeClr val="accent5">
                    <a:satMod val="175000"/>
                    <a:alpha val="40000"/>
                  </a:schemeClr>
                </a:glow>
                <a:outerShdw blurRad="38100" dist="38100" dir="2700000" algn="tl">
                  <a:srgbClr val="000000">
                    <a:alpha val="43137"/>
                  </a:srgbClr>
                </a:outerShdw>
              </a:effectLst>
              <a:latin typeface="Century Gothic" panose="020B0502020202020204" pitchFamily="34" charset="0"/>
            </a:endParaRPr>
          </a:p>
          <a:p>
            <a:pPr marL="0" indent="0" algn="r">
              <a:buNone/>
            </a:pPr>
            <a:endParaRPr lang="ru-RU" sz="3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7" name="Прямоугольник 6"/>
          <p:cNvSpPr/>
          <p:nvPr/>
        </p:nvSpPr>
        <p:spPr>
          <a:xfrm>
            <a:off x="1152658" y="192042"/>
            <a:ext cx="10496282" cy="1121603"/>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spc="300" dirty="0" smtClean="0">
                <a:effectLst>
                  <a:glow rad="139700">
                    <a:schemeClr val="accent5">
                      <a:satMod val="175000"/>
                      <a:alpha val="40000"/>
                    </a:schemeClr>
                  </a:glow>
                  <a:outerShdw blurRad="38100" dist="38100" dir="2700000" algn="tl">
                    <a:srgbClr val="000000">
                      <a:alpha val="43137"/>
                    </a:srgbClr>
                  </a:outerShdw>
                </a:effectLst>
                <a:latin typeface="Century Gothic" panose="020B0502020202020204" pitchFamily="34" charset="0"/>
              </a:rPr>
              <a:t>Досягнення поставленої мети передбачає виконання таких завдань: </a:t>
            </a:r>
            <a:endParaRPr lang="ru-RU" sz="3000" b="1" spc="300" dirty="0">
              <a:effectLst>
                <a:outerShdw blurRad="38100" dist="38100" dir="2700000" algn="tl">
                  <a:srgbClr val="000000">
                    <a:alpha val="43137"/>
                  </a:srgbClr>
                </a:outerShdw>
              </a:effectLst>
              <a:latin typeface="Century Gothic" panose="020B0502020202020204" pitchFamily="34" charset="0"/>
            </a:endParaRPr>
          </a:p>
        </p:txBody>
      </p:sp>
      <p:sp>
        <p:nvSpPr>
          <p:cNvPr id="8"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5</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9815624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6218" y="1065514"/>
            <a:ext cx="10122795" cy="1493949"/>
          </a:xfrm>
          <a:prstGeom prst="rect">
            <a:avLst/>
          </a:prstGeom>
          <a:ln w="38100">
            <a:noFill/>
          </a:ln>
          <a:effectLst>
            <a:glow rad="101600">
              <a:schemeClr val="accent5">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ъект 4"/>
          <p:cNvSpPr>
            <a:spLocks noGrp="1"/>
          </p:cNvSpPr>
          <p:nvPr>
            <p:ph idx="1"/>
          </p:nvPr>
        </p:nvSpPr>
        <p:spPr>
          <a:xfrm>
            <a:off x="1403797" y="1171979"/>
            <a:ext cx="9581880" cy="1465901"/>
          </a:xfrm>
        </p:spPr>
        <p:txBody>
          <a:bodyPr>
            <a:normAutofit fontScale="92500" lnSpcReduction="10000"/>
          </a:bodyPr>
          <a:lstStyle/>
          <a:p>
            <a:pPr marL="0" indent="0" algn="ctr">
              <a:buNone/>
            </a:pPr>
            <a:r>
              <a:rPr lang="uk-UA"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було проведено дослідницьку роботу щодо визначення оцінки якості української молочної продукції різної вартості; було розроблено рекомендації, що допоможуть споживачеві обрати корисний продукт.</a:t>
            </a:r>
            <a:endParaRPr lang="ru-RU"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7" name="Прямоугольник 6"/>
          <p:cNvSpPr/>
          <p:nvPr/>
        </p:nvSpPr>
        <p:spPr>
          <a:xfrm>
            <a:off x="1146218" y="258169"/>
            <a:ext cx="10122795" cy="602427"/>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t>Наукова новизна та особистий внесок дослідника:</a:t>
            </a:r>
            <a:r>
              <a:rPr lang="uk-UA" sz="3200" dirty="0"/>
              <a:t> </a:t>
            </a:r>
            <a:endParaRPr lang="ru-RU" sz="3200" b="1" spc="300" dirty="0">
              <a:effectLst>
                <a:outerShdw blurRad="38100" dist="38100" dir="2700000" algn="tl">
                  <a:srgbClr val="000000">
                    <a:alpha val="43137"/>
                  </a:srgbClr>
                </a:outerShdw>
              </a:effectLst>
              <a:latin typeface="Century Gothic" panose="020B0502020202020204" pitchFamily="34" charset="0"/>
            </a:endParaRPr>
          </a:p>
        </p:txBody>
      </p:sp>
      <p:sp>
        <p:nvSpPr>
          <p:cNvPr id="11" name="Прямоугольник 10"/>
          <p:cNvSpPr/>
          <p:nvPr/>
        </p:nvSpPr>
        <p:spPr>
          <a:xfrm>
            <a:off x="1146218" y="3321194"/>
            <a:ext cx="10122795" cy="602427"/>
          </a:xfrm>
          <a:prstGeom prst="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t>Практичне значення</a:t>
            </a:r>
            <a:r>
              <a:rPr lang="uk-UA" sz="3200" dirty="0"/>
              <a:t>: </a:t>
            </a:r>
            <a:endParaRPr lang="ru-RU" sz="3200" b="1" spc="300" dirty="0">
              <a:effectLst>
                <a:outerShdw blurRad="38100" dist="38100" dir="2700000" algn="tl">
                  <a:srgbClr val="000000">
                    <a:alpha val="43137"/>
                  </a:srgbClr>
                </a:outerShdw>
              </a:effectLst>
              <a:latin typeface="Century Gothic" panose="020B0502020202020204" pitchFamily="34" charset="0"/>
            </a:endParaRPr>
          </a:p>
        </p:txBody>
      </p:sp>
      <p:sp>
        <p:nvSpPr>
          <p:cNvPr id="12" name="Прямоугольник 11"/>
          <p:cNvSpPr/>
          <p:nvPr/>
        </p:nvSpPr>
        <p:spPr>
          <a:xfrm>
            <a:off x="1146218" y="4134118"/>
            <a:ext cx="10122795" cy="1309209"/>
          </a:xfrm>
          <a:prstGeom prst="rect">
            <a:avLst/>
          </a:prstGeom>
          <a:ln w="38100">
            <a:noFill/>
          </a:ln>
          <a:effectLst>
            <a:glow rad="101600">
              <a:schemeClr val="accent5">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6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ця наукова робота може допомогти будь-якій людині при виборі молочного продукту високої якості та оптимальної вартості.</a:t>
            </a:r>
            <a:endParaRPr lang="ru-RU" sz="26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9"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2400" b="1" dirty="0" smtClean="0">
                <a:solidFill>
                  <a:schemeClr val="accent1">
                    <a:lumMod val="50000"/>
                  </a:schemeClr>
                </a:solidFill>
                <a:latin typeface="Century Gothic" panose="020B0502020202020204" pitchFamily="34" charset="0"/>
              </a:rPr>
              <a:t>6</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0798725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0172" y="1133341"/>
            <a:ext cx="10778543" cy="4541345"/>
          </a:xfrm>
        </p:spPr>
        <p:txBody>
          <a:bodyPr>
            <a:normAutofit/>
          </a:bodyPr>
          <a:lstStyle/>
          <a:p>
            <a:pPr marL="0" indent="0">
              <a:buNone/>
            </a:pPr>
            <a:r>
              <a:rPr lang="uk-UA" sz="2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При виконанні </a:t>
            </a:r>
            <a:r>
              <a:rPr lang="uk-UA" sz="2600" b="1" u="sng" dirty="0" smtClean="0">
                <a:solidFill>
                  <a:schemeClr val="bg1"/>
                </a:solidFill>
                <a:effectLst>
                  <a:outerShdw blurRad="38100" dist="38100" dir="2700000" algn="tl">
                    <a:srgbClr val="000000">
                      <a:alpha val="43137"/>
                    </a:srgbClr>
                  </a:outerShdw>
                </a:effectLst>
                <a:latin typeface="Century Gothic" panose="020B0502020202020204" pitchFamily="34" charset="0"/>
              </a:rPr>
              <a:t>першого завдання</a:t>
            </a:r>
            <a:r>
              <a:rPr lang="uk-UA" sz="2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ми проаналізували джерела інформації та ознайомилися </a:t>
            </a:r>
            <a:r>
              <a:rPr lang="uk-UA" sz="2600" b="1" dirty="0">
                <a:solidFill>
                  <a:schemeClr val="bg1"/>
                </a:solidFill>
                <a:effectLst>
                  <a:outerShdw blurRad="38100" dist="38100" dir="2700000" algn="tl">
                    <a:srgbClr val="000000">
                      <a:alpha val="43137"/>
                    </a:srgbClr>
                  </a:outerShdw>
                </a:effectLst>
                <a:latin typeface="Century Gothic" panose="020B0502020202020204" pitchFamily="34" charset="0"/>
              </a:rPr>
              <a:t>із стандартами якості виробництва молочних продуктів на території </a:t>
            </a:r>
            <a:r>
              <a:rPr lang="uk-UA" sz="2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України. </a:t>
            </a:r>
            <a:endParaRPr lang="ru-RU" sz="2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Перше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6" name="Picture 2" descr="http://cherami.club/uploads/userfiles/image/IMG_335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81" y="2388700"/>
            <a:ext cx="5199434" cy="3466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Скругленный прямоугольник 8"/>
          <p:cNvSpPr/>
          <p:nvPr/>
        </p:nvSpPr>
        <p:spPr>
          <a:xfrm>
            <a:off x="6555345" y="2388700"/>
            <a:ext cx="5383369" cy="3466290"/>
          </a:xfrm>
          <a:prstGeom prst="roundRect">
            <a:avLst/>
          </a:prstGeom>
          <a:ln w="38100">
            <a:noFill/>
          </a:ln>
          <a:effectLst>
            <a:glow rad="101600">
              <a:schemeClr val="accent5">
                <a:satMod val="175000"/>
                <a:alpha val="40000"/>
              </a:schemeClr>
            </a:glow>
            <a:outerShdw blurRad="50800" dist="38100" dir="18900000" algn="b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sz="2600" dirty="0" smtClean="0">
              <a:solidFill>
                <a:schemeClr val="accent5">
                  <a:lumMod val="50000"/>
                </a:schemeClr>
              </a:solidFill>
              <a:effectLst>
                <a:outerShdw blurRad="38100" dist="38100" dir="2700000" algn="tl">
                  <a:srgbClr val="000000">
                    <a:alpha val="43137"/>
                  </a:srgbClr>
                </a:outerShdw>
              </a:effectLst>
            </a:endParaRPr>
          </a:p>
          <a:p>
            <a:pPr algn="r"/>
            <a:r>
              <a:rPr lang="uk-UA" sz="2600" dirty="0" smtClean="0">
                <a:solidFill>
                  <a:schemeClr val="accent5">
                    <a:lumMod val="50000"/>
                  </a:schemeClr>
                </a:solidFill>
                <a:effectLst>
                  <a:outerShdw blurRad="38100" dist="38100" dir="2700000" algn="tl">
                    <a:srgbClr val="000000">
                      <a:alpha val="43137"/>
                    </a:srgbClr>
                  </a:outerShdw>
                </a:effectLst>
              </a:rPr>
              <a:t>До </a:t>
            </a:r>
            <a:r>
              <a:rPr lang="uk-UA" sz="2600" dirty="0">
                <a:solidFill>
                  <a:schemeClr val="accent5">
                    <a:lumMod val="50000"/>
                  </a:schemeClr>
                </a:solidFill>
                <a:effectLst>
                  <a:outerShdw blurRad="38100" dist="38100" dir="2700000" algn="tl">
                    <a:srgbClr val="000000">
                      <a:alpha val="43137"/>
                    </a:srgbClr>
                  </a:outerShdw>
                </a:effectLst>
              </a:rPr>
              <a:t>молока вимоги ставляться особливо високі</a:t>
            </a:r>
            <a:r>
              <a:rPr lang="uk-UA" sz="2600" dirty="0" smtClean="0">
                <a:solidFill>
                  <a:schemeClr val="accent5">
                    <a:lumMod val="50000"/>
                  </a:schemeClr>
                </a:solidFill>
                <a:effectLst>
                  <a:outerShdw blurRad="38100" dist="38100" dir="2700000" algn="tl">
                    <a:srgbClr val="000000">
                      <a:alpha val="43137"/>
                    </a:srgbClr>
                  </a:outerShdw>
                </a:effectLst>
              </a:rPr>
              <a:t>, </a:t>
            </a:r>
            <a:r>
              <a:rPr lang="uk-UA" sz="2600" dirty="0">
                <a:solidFill>
                  <a:schemeClr val="accent5">
                    <a:lumMod val="50000"/>
                  </a:schemeClr>
                </a:solidFill>
                <a:effectLst>
                  <a:outerShdw blurRad="38100" dist="38100" dir="2700000" algn="tl">
                    <a:srgbClr val="000000">
                      <a:alpha val="43137"/>
                    </a:srgbClr>
                  </a:outerShdw>
                </a:effectLst>
              </a:rPr>
              <a:t>воно дуже легко піддається псуванню спричиненому багатьма </a:t>
            </a:r>
            <a:r>
              <a:rPr lang="uk-UA" sz="2600" dirty="0" smtClean="0">
                <a:solidFill>
                  <a:schemeClr val="accent5">
                    <a:lumMod val="50000"/>
                  </a:schemeClr>
                </a:solidFill>
                <a:effectLst>
                  <a:outerShdw blurRad="38100" dist="38100" dir="2700000" algn="tl">
                    <a:srgbClr val="000000">
                      <a:alpha val="43137"/>
                    </a:srgbClr>
                  </a:outerShdw>
                </a:effectLst>
              </a:rPr>
              <a:t>факторами</a:t>
            </a:r>
            <a:r>
              <a:rPr lang="uk-UA" sz="2600"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a:t>
            </a:r>
            <a:r>
              <a:rPr lang="uk-UA" sz="2600" dirty="0">
                <a:solidFill>
                  <a:schemeClr val="accent5">
                    <a:lumMod val="50000"/>
                  </a:schemeClr>
                </a:solidFill>
                <a:effectLst>
                  <a:outerShdw blurRad="38100" dist="38100" dir="2700000" algn="tl">
                    <a:srgbClr val="000000">
                      <a:alpha val="43137"/>
                    </a:srgbClr>
                  </a:outerShdw>
                </a:effectLst>
              </a:rPr>
              <a:t> </a:t>
            </a:r>
            <a:r>
              <a:rPr lang="uk-UA" sz="2600" dirty="0" smtClean="0">
                <a:solidFill>
                  <a:schemeClr val="accent5">
                    <a:lumMod val="50000"/>
                  </a:schemeClr>
                </a:solidFill>
                <a:effectLst>
                  <a:outerShdw blurRad="38100" dist="38100" dir="2700000" algn="tl">
                    <a:srgbClr val="000000">
                      <a:alpha val="43137"/>
                    </a:srgbClr>
                  </a:outerShdw>
                </a:effectLst>
              </a:rPr>
              <a:t>Виробництво </a:t>
            </a:r>
            <a:r>
              <a:rPr lang="uk-UA" sz="2600" dirty="0">
                <a:solidFill>
                  <a:schemeClr val="accent5">
                    <a:lumMod val="50000"/>
                  </a:schemeClr>
                </a:solidFill>
                <a:effectLst>
                  <a:outerShdw blurRad="38100" dist="38100" dir="2700000" algn="tl">
                    <a:srgbClr val="000000">
                      <a:alpha val="43137"/>
                    </a:srgbClr>
                  </a:outerShdw>
                </a:effectLst>
              </a:rPr>
              <a:t>якісного та безпечного молока – це тісний взаємозв’язок якості молока з якістю готової молоко продукції.</a:t>
            </a:r>
            <a:endParaRPr lang="ru-RU" sz="2600" dirty="0">
              <a:solidFill>
                <a:schemeClr val="accent5">
                  <a:lumMod val="50000"/>
                </a:schemeClr>
              </a:solidFill>
              <a:effectLst>
                <a:outerShdw blurRad="38100" dist="38100" dir="2700000" algn="tl">
                  <a:srgbClr val="000000">
                    <a:alpha val="43137"/>
                  </a:srgbClr>
                </a:outerShdw>
              </a:effectLst>
            </a:endParaRPr>
          </a:p>
          <a:p>
            <a:pPr algn="r"/>
            <a:r>
              <a:rPr lang="uk-UA" sz="2700"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 </a:t>
            </a:r>
            <a:endParaRPr lang="ru-RU" sz="27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0" name="Номер слайда 4"/>
          <p:cNvSpPr txBox="1">
            <a:spLocks/>
          </p:cNvSpPr>
          <p:nvPr/>
        </p:nvSpPr>
        <p:spPr>
          <a:xfrm>
            <a:off x="8763000" y="65087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7</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3890841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6254839" y="0"/>
            <a:ext cx="5937161"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Перше завдання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5211649" y="18155"/>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4078306" y="-29559"/>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1378041" y="1236372"/>
            <a:ext cx="10264459" cy="4954564"/>
          </a:xfrm>
          <a:prstGeom prst="roundRect">
            <a:avLst/>
          </a:prstGeom>
          <a:ln w="38100">
            <a:noFill/>
          </a:ln>
          <a:effectLst>
            <a:glow rad="1397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uk-UA" sz="2600" dirty="0" smtClean="0">
              <a:solidFill>
                <a:schemeClr val="accent5">
                  <a:lumMod val="50000"/>
                </a:schemeClr>
              </a:solidFill>
              <a:effectLst>
                <a:outerShdw blurRad="38100" dist="38100" dir="2700000" algn="tl">
                  <a:srgbClr val="000000">
                    <a:alpha val="43137"/>
                  </a:srgbClr>
                </a:outerShdw>
              </a:effectLst>
            </a:endParaRPr>
          </a:p>
          <a:p>
            <a:r>
              <a:rPr lang="uk-UA" sz="3000" b="1" dirty="0" smtClean="0">
                <a:solidFill>
                  <a:schemeClr val="accent5">
                    <a:lumMod val="50000"/>
                  </a:schemeClr>
                </a:solidFill>
                <a:effectLst>
                  <a:outerShdw blurRad="38100" dist="38100" dir="2700000" algn="tl">
                    <a:srgbClr val="000000">
                      <a:alpha val="43137"/>
                    </a:srgbClr>
                  </a:outerShdw>
                </a:effectLst>
              </a:rPr>
              <a:t>За    </a:t>
            </a:r>
            <a:r>
              <a:rPr lang="uk-UA" sz="3000" b="1" dirty="0">
                <a:solidFill>
                  <a:schemeClr val="accent5">
                    <a:lumMod val="50000"/>
                  </a:schemeClr>
                </a:solidFill>
                <a:effectLst>
                  <a:outerShdw blurRad="38100" dist="38100" dir="2700000" algn="tl">
                    <a:srgbClr val="000000">
                      <a:alpha val="43137"/>
                    </a:srgbClr>
                  </a:outerShdw>
                </a:effectLst>
              </a:rPr>
              <a:t>фізико-хімічними,    санітарно-гігієнічними     та мікробіологічними  показниками  якості  молоко  розподіляють на три ґатунки:  вищий, перший та  другий  згідно  з вимогами,  що вказані у ДСТУ 3662-97</a:t>
            </a:r>
            <a:r>
              <a:rPr lang="uk-UA" sz="3000" b="1" dirty="0" smtClean="0">
                <a:solidFill>
                  <a:schemeClr val="accent5">
                    <a:lumMod val="50000"/>
                  </a:schemeClr>
                </a:solidFill>
                <a:effectLst>
                  <a:outerShdw blurRad="38100" dist="38100" dir="2700000" algn="tl">
                    <a:srgbClr val="000000">
                      <a:alpha val="43137"/>
                    </a:srgbClr>
                  </a:outerShdw>
                </a:effectLst>
              </a:rPr>
              <a:t>. </a:t>
            </a:r>
          </a:p>
          <a:p>
            <a:r>
              <a:rPr lang="uk-UA" sz="3000" b="1" dirty="0">
                <a:solidFill>
                  <a:schemeClr val="accent5">
                    <a:lumMod val="50000"/>
                  </a:schemeClr>
                </a:solidFill>
                <a:effectLst>
                  <a:outerShdw blurRad="38100" dist="38100" dir="2700000" algn="tl">
                    <a:srgbClr val="000000">
                      <a:alpha val="43137"/>
                    </a:srgbClr>
                  </a:outerShdw>
                </a:effectLst>
              </a:rPr>
              <a:t> </a:t>
            </a:r>
            <a:r>
              <a:rPr lang="uk-UA" sz="3000" b="1" dirty="0" smtClean="0">
                <a:solidFill>
                  <a:schemeClr val="accent5">
                    <a:lumMod val="50000"/>
                  </a:schemeClr>
                </a:solidFill>
                <a:effectLst>
                  <a:outerShdw blurRad="38100" dist="38100" dir="2700000" algn="tl">
                    <a:srgbClr val="000000">
                      <a:alpha val="43137"/>
                    </a:srgbClr>
                  </a:outerShdw>
                </a:effectLst>
              </a:rPr>
              <a:t>    В цілому за </a:t>
            </a:r>
            <a:r>
              <a:rPr lang="uk-UA" sz="3000" b="1" dirty="0">
                <a:solidFill>
                  <a:schemeClr val="accent5">
                    <a:lumMod val="50000"/>
                  </a:schemeClr>
                </a:solidFill>
                <a:effectLst>
                  <a:outerShdw blurRad="38100" dist="38100" dir="2700000" algn="tl">
                    <a:srgbClr val="000000">
                      <a:alpha val="43137"/>
                    </a:srgbClr>
                  </a:outerShdw>
                </a:effectLst>
              </a:rPr>
              <a:t>останній час стандарти якості виробництва молочної продукції в Україні значно наблизились до європейських, однак через низку несприятливих умов, виробники не притримуються норм та вимог щодо якості харчових товарів.</a:t>
            </a:r>
            <a:endParaRPr lang="ru-RU" sz="3000" b="1" dirty="0">
              <a:solidFill>
                <a:schemeClr val="accent5">
                  <a:lumMod val="50000"/>
                </a:schemeClr>
              </a:solidFill>
              <a:effectLst>
                <a:outerShdw blurRad="38100" dist="38100" dir="2700000" algn="tl">
                  <a:srgbClr val="000000">
                    <a:alpha val="43137"/>
                  </a:srgbClr>
                </a:outerShdw>
              </a:effectLst>
            </a:endParaRPr>
          </a:p>
          <a:p>
            <a:pPr algn="r"/>
            <a:r>
              <a:rPr lang="uk-UA" sz="2700"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 </a:t>
            </a:r>
            <a:endParaRPr lang="ru-RU" sz="27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0" name="Номер слайда 4"/>
          <p:cNvSpPr txBox="1">
            <a:spLocks/>
          </p:cNvSpPr>
          <p:nvPr/>
        </p:nvSpPr>
        <p:spPr>
          <a:xfrm>
            <a:off x="8899300" y="6384119"/>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b="1" dirty="0" smtClean="0">
                <a:solidFill>
                  <a:schemeClr val="accent1">
                    <a:lumMod val="50000"/>
                  </a:schemeClr>
                </a:solidFill>
                <a:latin typeface="Century Gothic" panose="020B0502020202020204" pitchFamily="34" charset="0"/>
              </a:rPr>
              <a:t>8</a:t>
            </a:r>
          </a:p>
        </p:txBody>
      </p:sp>
    </p:spTree>
    <p:extLst>
      <p:ext uri="{BB962C8B-B14F-4D97-AF65-F5344CB8AC3E}">
        <p14:creationId xmlns:p14="http://schemas.microsoft.com/office/powerpoint/2010/main" val="2388875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flipH="1">
            <a:off x="3189666" y="0"/>
            <a:ext cx="9002334" cy="9530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200" b="1" dirty="0" smtClean="0">
                <a:solidFill>
                  <a:srgbClr val="F1F462"/>
                </a:solidFill>
                <a:effectLst>
                  <a:glow rad="101600">
                    <a:schemeClr val="accent4">
                      <a:satMod val="175000"/>
                      <a:alpha val="40000"/>
                    </a:schemeClr>
                  </a:glow>
                </a:effectLst>
                <a:latin typeface="Century Gothic" panose="020B0502020202020204" pitchFamily="34" charset="0"/>
              </a:rPr>
              <a:t>Основні терміни та поняття</a:t>
            </a:r>
            <a:endParaRPr lang="ru-RU" sz="4200" b="1" dirty="0">
              <a:solidFill>
                <a:srgbClr val="F1F462"/>
              </a:solidFill>
              <a:effectLst>
                <a:glow rad="101600">
                  <a:schemeClr val="accent4">
                    <a:satMod val="175000"/>
                    <a:alpha val="40000"/>
                  </a:schemeClr>
                </a:glow>
              </a:effectLst>
              <a:latin typeface="Century Gothic" panose="020B0502020202020204" pitchFamily="34" charset="0"/>
            </a:endParaRPr>
          </a:p>
        </p:txBody>
      </p:sp>
      <p:sp>
        <p:nvSpPr>
          <p:cNvPr id="7" name="Нашивка 6"/>
          <p:cNvSpPr/>
          <p:nvPr/>
        </p:nvSpPr>
        <p:spPr>
          <a:xfrm flipH="1">
            <a:off x="2146477" y="9077"/>
            <a:ext cx="1043189" cy="934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flipH="1">
            <a:off x="1180560" y="9077"/>
            <a:ext cx="1133341" cy="9825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1152658" y="1083323"/>
            <a:ext cx="10496282" cy="1131844"/>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u="sng" dirty="0" err="1" smtClean="0">
                <a:solidFill>
                  <a:schemeClr val="bg1"/>
                </a:solidFill>
                <a:effectLst>
                  <a:outerShdw blurRad="38100" dist="38100" dir="2700000" algn="tl">
                    <a:srgbClr val="000000">
                      <a:alpha val="43137"/>
                    </a:srgbClr>
                  </a:outerShdw>
                </a:effectLst>
                <a:latin typeface="Century Gothic" panose="020B0502020202020204" pitchFamily="34" charset="0"/>
              </a:rPr>
              <a:t>Фальсифікація</a:t>
            </a:r>
            <a:r>
              <a:rPr lang="ru-RU" sz="2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 вчинене </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з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корисливих</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мотивів</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підроблення</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чогось</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зміна</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вигляду</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або</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ж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властивостей</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предмету і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надання</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йому</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такого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зовнішнього</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вигляду</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що</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не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відповідає</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його</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справжній</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ru-RU" sz="2200" b="1" dirty="0" err="1">
                <a:solidFill>
                  <a:schemeClr val="bg1"/>
                </a:solidFill>
                <a:effectLst>
                  <a:outerShdw blurRad="38100" dist="38100" dir="2700000" algn="tl">
                    <a:srgbClr val="000000">
                      <a:alpha val="43137"/>
                    </a:srgbClr>
                  </a:outerShdw>
                </a:effectLst>
                <a:latin typeface="Century Gothic" panose="020B0502020202020204" pitchFamily="34" charset="0"/>
              </a:rPr>
              <a:t>суті</a:t>
            </a:r>
            <a:r>
              <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rPr>
              <a:t>.</a:t>
            </a:r>
          </a:p>
        </p:txBody>
      </p:sp>
      <p:sp>
        <p:nvSpPr>
          <p:cNvPr id="10" name="Прямоугольник 9"/>
          <p:cNvSpPr/>
          <p:nvPr/>
        </p:nvSpPr>
        <p:spPr>
          <a:xfrm>
            <a:off x="1152658" y="2354531"/>
            <a:ext cx="10496282" cy="1457615"/>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u="sng" dirty="0" err="1" smtClean="0">
                <a:effectLst>
                  <a:outerShdw blurRad="38100" dist="38100" dir="2700000" algn="tl">
                    <a:srgbClr val="000000">
                      <a:alpha val="43137"/>
                    </a:srgbClr>
                  </a:outerShdw>
                </a:effectLst>
                <a:latin typeface="Century Gothic" panose="020B0502020202020204" pitchFamily="34" charset="0"/>
              </a:rPr>
              <a:t>Державні</a:t>
            </a:r>
            <a:r>
              <a:rPr lang="ru-RU" sz="2400" b="1" u="sng" dirty="0" smtClean="0">
                <a:effectLst>
                  <a:outerShdw blurRad="38100" dist="38100" dir="2700000" algn="tl">
                    <a:srgbClr val="000000">
                      <a:alpha val="43137"/>
                    </a:srgbClr>
                  </a:outerShdw>
                </a:effectLst>
                <a:latin typeface="Century Gothic" panose="020B0502020202020204" pitchFamily="34" charset="0"/>
              </a:rPr>
              <a:t> </a:t>
            </a:r>
            <a:r>
              <a:rPr lang="ru-RU" sz="2400" b="1" u="sng" dirty="0" err="1">
                <a:effectLst>
                  <a:outerShdw blurRad="38100" dist="38100" dir="2700000" algn="tl">
                    <a:srgbClr val="000000">
                      <a:alpha val="43137"/>
                    </a:srgbClr>
                  </a:outerShdw>
                </a:effectLst>
                <a:latin typeface="Century Gothic" panose="020B0502020202020204" pitchFamily="34" charset="0"/>
              </a:rPr>
              <a:t>стандарти</a:t>
            </a:r>
            <a:r>
              <a:rPr lang="ru-RU" sz="2400" b="1" u="sng" dirty="0">
                <a:effectLst>
                  <a:outerShdw blurRad="38100" dist="38100" dir="2700000" algn="tl">
                    <a:srgbClr val="000000">
                      <a:alpha val="43137"/>
                    </a:srgbClr>
                  </a:outerShdw>
                </a:effectLst>
                <a:latin typeface="Century Gothic" panose="020B0502020202020204" pitchFamily="34" charset="0"/>
              </a:rPr>
              <a:t> </a:t>
            </a:r>
            <a:r>
              <a:rPr lang="ru-RU" sz="2400" b="1" u="sng" dirty="0" err="1">
                <a:effectLst>
                  <a:outerShdw blurRad="38100" dist="38100" dir="2700000" algn="tl">
                    <a:srgbClr val="000000">
                      <a:alpha val="43137"/>
                    </a:srgbClr>
                  </a:outerShdw>
                </a:effectLst>
                <a:latin typeface="Century Gothic" panose="020B0502020202020204" pitchFamily="34" charset="0"/>
              </a:rPr>
              <a:t>України</a:t>
            </a:r>
            <a:r>
              <a:rPr lang="ru-RU" sz="2400" b="1" u="sng" dirty="0">
                <a:effectLst>
                  <a:outerShdw blurRad="38100" dist="38100" dir="2700000" algn="tl">
                    <a:srgbClr val="000000">
                      <a:alpha val="43137"/>
                    </a:srgbClr>
                  </a:outerShdw>
                </a:effectLst>
                <a:latin typeface="Century Gothic" panose="020B0502020202020204" pitchFamily="34" charset="0"/>
              </a:rPr>
              <a:t> </a:t>
            </a:r>
            <a:r>
              <a:rPr lang="ru-RU" sz="2400" b="1" i="1" u="sng" dirty="0">
                <a:effectLst>
                  <a:outerShdw blurRad="38100" dist="38100" dir="2700000" algn="tl">
                    <a:srgbClr val="000000">
                      <a:alpha val="43137"/>
                    </a:srgbClr>
                  </a:outerShdw>
                </a:effectLst>
                <a:latin typeface="Century Gothic" panose="020B0502020202020204" pitchFamily="34" charset="0"/>
              </a:rPr>
              <a:t>(ДСТУ)</a:t>
            </a:r>
            <a:r>
              <a:rPr lang="ru-RU" sz="2200" b="1" dirty="0">
                <a:effectLst>
                  <a:outerShdw blurRad="38100" dist="38100" dir="2700000" algn="tl">
                    <a:srgbClr val="000000">
                      <a:alpha val="43137"/>
                    </a:srgbClr>
                  </a:outerShdw>
                </a:effectLst>
                <a:latin typeface="Century Gothic" panose="020B0502020202020204" pitchFamily="34" charset="0"/>
              </a:rPr>
              <a:t> — </a:t>
            </a:r>
            <a:r>
              <a:rPr lang="ru-RU" sz="2200" b="1" dirty="0" err="1" smtClean="0">
                <a:effectLst>
                  <a:outerShdw blurRad="38100" dist="38100" dir="2700000" algn="tl">
                    <a:srgbClr val="000000">
                      <a:alpha val="43137"/>
                    </a:srgbClr>
                  </a:outerShdw>
                </a:effectLst>
                <a:latin typeface="Century Gothic" panose="020B0502020202020204" pitchFamily="34" charset="0"/>
              </a:rPr>
              <a:t>стандарти</a:t>
            </a:r>
            <a:r>
              <a:rPr lang="ru-RU" sz="2200" b="1" dirty="0" smtClean="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розроблені</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відповідно</a:t>
            </a:r>
            <a:r>
              <a:rPr lang="ru-RU" sz="2200" b="1" dirty="0">
                <a:effectLst>
                  <a:outerShdw blurRad="38100" dist="38100" dir="2700000" algn="tl">
                    <a:srgbClr val="000000">
                      <a:alpha val="43137"/>
                    </a:srgbClr>
                  </a:outerShdw>
                </a:effectLst>
                <a:latin typeface="Century Gothic" panose="020B0502020202020204" pitchFamily="34" charset="0"/>
              </a:rPr>
              <a:t> до чинного </a:t>
            </a:r>
            <a:r>
              <a:rPr lang="ru-RU" sz="2200" b="1" dirty="0" err="1">
                <a:effectLst>
                  <a:outerShdw blurRad="38100" dist="38100" dir="2700000" algn="tl">
                    <a:srgbClr val="000000">
                      <a:alpha val="43137"/>
                    </a:srgbClr>
                  </a:outerShdw>
                </a:effectLst>
                <a:latin typeface="Century Gothic" panose="020B0502020202020204" pitchFamily="34" charset="0"/>
              </a:rPr>
              <a:t>законодавства</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України</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що</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встановлюють</a:t>
            </a:r>
            <a:r>
              <a:rPr lang="ru-RU" sz="2200" b="1" dirty="0">
                <a:effectLst>
                  <a:outerShdw blurRad="38100" dist="38100" dir="2700000" algn="tl">
                    <a:srgbClr val="000000">
                      <a:alpha val="43137"/>
                    </a:srgbClr>
                  </a:outerShdw>
                </a:effectLst>
                <a:latin typeface="Century Gothic" panose="020B0502020202020204" pitchFamily="34" charset="0"/>
              </a:rPr>
              <a:t> для </a:t>
            </a:r>
            <a:r>
              <a:rPr lang="ru-RU" sz="2200" b="1" dirty="0" err="1">
                <a:effectLst>
                  <a:outerShdw blurRad="38100" dist="38100" dir="2700000" algn="tl">
                    <a:srgbClr val="000000">
                      <a:alpha val="43137"/>
                    </a:srgbClr>
                  </a:outerShdw>
                </a:effectLst>
                <a:latin typeface="Century Gothic" panose="020B0502020202020204" pitchFamily="34" charset="0"/>
              </a:rPr>
              <a:t>загального</a:t>
            </a:r>
            <a:r>
              <a:rPr lang="ru-RU" sz="2200" b="1" dirty="0">
                <a:effectLst>
                  <a:outerShdw blurRad="38100" dist="38100" dir="2700000" algn="tl">
                    <a:srgbClr val="000000">
                      <a:alpha val="43137"/>
                    </a:srgbClr>
                  </a:outerShdw>
                </a:effectLst>
                <a:latin typeface="Century Gothic" panose="020B0502020202020204" pitchFamily="34" charset="0"/>
              </a:rPr>
              <a:t> і </a:t>
            </a:r>
            <a:r>
              <a:rPr lang="ru-RU" sz="2200" b="1" dirty="0" err="1">
                <a:effectLst>
                  <a:outerShdw blurRad="38100" dist="38100" dir="2700000" algn="tl">
                    <a:srgbClr val="000000">
                      <a:alpha val="43137"/>
                    </a:srgbClr>
                  </a:outerShdw>
                </a:effectLst>
                <a:latin typeface="Century Gothic" panose="020B0502020202020204" pitchFamily="34" charset="0"/>
              </a:rPr>
              <a:t>багаторазового</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застосування</a:t>
            </a:r>
            <a:r>
              <a:rPr lang="ru-RU" sz="2200" b="1" dirty="0">
                <a:effectLst>
                  <a:outerShdw blurRad="38100" dist="38100" dir="2700000" algn="tl">
                    <a:srgbClr val="000000">
                      <a:alpha val="43137"/>
                    </a:srgbClr>
                  </a:outerShdw>
                </a:effectLst>
                <a:latin typeface="Century Gothic" panose="020B0502020202020204" pitchFamily="34" charset="0"/>
              </a:rPr>
              <a:t> правила, </a:t>
            </a:r>
            <a:r>
              <a:rPr lang="ru-RU" sz="2200" b="1" dirty="0" err="1">
                <a:effectLst>
                  <a:outerShdw blurRad="38100" dist="38100" dir="2700000" algn="tl">
                    <a:srgbClr val="000000">
                      <a:alpha val="43137"/>
                    </a:srgbClr>
                  </a:outerShdw>
                </a:effectLst>
                <a:latin typeface="Century Gothic" panose="020B0502020202020204" pitchFamily="34" charset="0"/>
              </a:rPr>
              <a:t>загальні</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принципи</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або</a:t>
            </a:r>
            <a:r>
              <a:rPr lang="ru-RU" sz="2200" b="1" dirty="0">
                <a:effectLst>
                  <a:outerShdw blurRad="38100" dist="38100" dir="2700000" algn="tl">
                    <a:srgbClr val="000000">
                      <a:alpha val="43137"/>
                    </a:srgbClr>
                  </a:outerShdw>
                </a:effectLst>
                <a:latin typeface="Century Gothic" panose="020B0502020202020204" pitchFamily="34" charset="0"/>
              </a:rPr>
              <a:t> характеристики, </a:t>
            </a:r>
            <a:r>
              <a:rPr lang="ru-RU" sz="2200" b="1" dirty="0" err="1">
                <a:effectLst>
                  <a:outerShdw blurRad="38100" dist="38100" dir="2700000" algn="tl">
                    <a:srgbClr val="000000">
                      <a:alpha val="43137"/>
                    </a:srgbClr>
                  </a:outerShdw>
                </a:effectLst>
                <a:latin typeface="Century Gothic" panose="020B0502020202020204" pitchFamily="34" charset="0"/>
              </a:rPr>
              <a:t>які</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стосуються</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діяльності</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чи</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її</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результатів</a:t>
            </a:r>
            <a:endParaRPr lang="ru-RU" sz="2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1" name="Прямоугольник 10"/>
          <p:cNvSpPr/>
          <p:nvPr/>
        </p:nvSpPr>
        <p:spPr>
          <a:xfrm>
            <a:off x="1152658" y="3951510"/>
            <a:ext cx="10496282" cy="1546114"/>
          </a:xfrm>
          <a:prstGeom prst="rect">
            <a:avLst/>
          </a:prstGeom>
          <a:ln w="38100">
            <a:noFill/>
          </a:ln>
          <a:effectLst>
            <a:glow rad="101600">
              <a:schemeClr val="accent5">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b="1" u="sng" dirty="0" err="1" smtClean="0">
                <a:effectLst>
                  <a:outerShdw blurRad="38100" dist="38100" dir="2700000" algn="tl">
                    <a:srgbClr val="000000">
                      <a:alpha val="43137"/>
                    </a:srgbClr>
                  </a:outerShdw>
                </a:effectLst>
                <a:latin typeface="Century Gothic" panose="020B0502020202020204" pitchFamily="34" charset="0"/>
              </a:rPr>
              <a:t>Якість</a:t>
            </a:r>
            <a:r>
              <a:rPr lang="ru-RU" sz="2200" b="1" u="sng" dirty="0" smtClean="0">
                <a:effectLst>
                  <a:outerShdw blurRad="38100" dist="38100" dir="2700000" algn="tl">
                    <a:srgbClr val="000000">
                      <a:alpha val="43137"/>
                    </a:srgbClr>
                  </a:outerShdw>
                </a:effectLst>
                <a:latin typeface="Century Gothic" panose="020B0502020202020204" pitchFamily="34" charset="0"/>
              </a:rPr>
              <a:t> </a:t>
            </a:r>
            <a:r>
              <a:rPr lang="ru-RU" sz="2200" b="1" u="sng" dirty="0" err="1" smtClean="0">
                <a:effectLst>
                  <a:outerShdw blurRad="38100" dist="38100" dir="2700000" algn="tl">
                    <a:srgbClr val="000000">
                      <a:alpha val="43137"/>
                    </a:srgbClr>
                  </a:outerShdw>
                </a:effectLst>
                <a:latin typeface="Century Gothic" panose="020B0502020202020204" pitchFamily="34" charset="0"/>
              </a:rPr>
              <a:t>продукції</a:t>
            </a:r>
            <a:r>
              <a:rPr lang="ru-RU" sz="2200" b="1" dirty="0">
                <a:effectLst>
                  <a:outerShdw blurRad="38100" dist="38100" dir="2700000" algn="tl">
                    <a:srgbClr val="000000">
                      <a:alpha val="43137"/>
                    </a:srgbClr>
                  </a:outerShdw>
                </a:effectLst>
                <a:latin typeface="Century Gothic" panose="020B0502020202020204" pitchFamily="34" charset="0"/>
              </a:rPr>
              <a:t> — </a:t>
            </a:r>
            <a:r>
              <a:rPr lang="ru-RU" sz="2200" b="1" dirty="0" err="1">
                <a:effectLst>
                  <a:outerShdw blurRad="38100" dist="38100" dir="2700000" algn="tl">
                    <a:srgbClr val="000000">
                      <a:alpha val="43137"/>
                    </a:srgbClr>
                  </a:outerShdw>
                </a:effectLst>
                <a:latin typeface="Century Gothic" panose="020B0502020202020204" pitchFamily="34" charset="0"/>
              </a:rPr>
              <a:t>це</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сукупність</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властивостей</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продукції</a:t>
            </a:r>
            <a:r>
              <a:rPr lang="ru-RU" sz="2200" b="1" dirty="0">
                <a:effectLst>
                  <a:outerShdw blurRad="38100" dist="38100" dir="2700000" algn="tl">
                    <a:srgbClr val="000000">
                      <a:alpha val="43137"/>
                    </a:srgbClr>
                  </a:outerShdw>
                </a:effectLst>
                <a:latin typeface="Century Gothic" panose="020B0502020202020204" pitchFamily="34" charset="0"/>
              </a:rPr>
              <a:t>, яку </a:t>
            </a:r>
            <a:r>
              <a:rPr lang="ru-RU" sz="2200" b="1" dirty="0" err="1">
                <a:effectLst>
                  <a:outerShdw blurRad="38100" dist="38100" dir="2700000" algn="tl">
                    <a:srgbClr val="000000">
                      <a:alpha val="43137"/>
                    </a:srgbClr>
                  </a:outerShdw>
                </a:effectLst>
                <a:latin typeface="Century Gothic" panose="020B0502020202020204" pitchFamily="34" charset="0"/>
              </a:rPr>
              <a:t>обумовлюють</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її</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придатність</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задовольнити</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певні</a:t>
            </a:r>
            <a:r>
              <a:rPr lang="ru-RU" sz="2200" b="1" dirty="0">
                <a:effectLst>
                  <a:outerShdw blurRad="38100" dist="38100" dir="2700000" algn="tl">
                    <a:srgbClr val="000000">
                      <a:alpha val="43137"/>
                    </a:srgbClr>
                  </a:outerShdw>
                </a:effectLst>
                <a:latin typeface="Century Gothic" panose="020B0502020202020204" pitchFamily="34" charset="0"/>
              </a:rPr>
              <a:t> потреби </a:t>
            </a:r>
            <a:r>
              <a:rPr lang="ru-RU" sz="2200" b="1" dirty="0" err="1">
                <a:effectLst>
                  <a:outerShdw blurRad="38100" dist="38100" dir="2700000" algn="tl">
                    <a:srgbClr val="000000">
                      <a:alpha val="43137"/>
                    </a:srgbClr>
                  </a:outerShdw>
                </a:effectLst>
                <a:latin typeface="Century Gothic" panose="020B0502020202020204" pitchFamily="34" charset="0"/>
              </a:rPr>
              <a:t>відповідно</a:t>
            </a:r>
            <a:r>
              <a:rPr lang="ru-RU" sz="2200" b="1" dirty="0">
                <a:effectLst>
                  <a:outerShdw blurRad="38100" dist="38100" dir="2700000" algn="tl">
                    <a:srgbClr val="000000">
                      <a:alpha val="43137"/>
                    </a:srgbClr>
                  </a:outerShdw>
                </a:effectLst>
                <a:latin typeface="Century Gothic" panose="020B0502020202020204" pitchFamily="34" charset="0"/>
              </a:rPr>
              <a:t> до </a:t>
            </a:r>
            <a:r>
              <a:rPr lang="ru-RU" sz="2200" b="1" dirty="0" err="1">
                <a:effectLst>
                  <a:outerShdw blurRad="38100" dist="38100" dir="2700000" algn="tl">
                    <a:srgbClr val="000000">
                      <a:alpha val="43137"/>
                    </a:srgbClr>
                  </a:outerShdw>
                </a:effectLst>
                <a:latin typeface="Century Gothic" panose="020B0502020202020204" pitchFamily="34" charset="0"/>
              </a:rPr>
              <a:t>призначення</a:t>
            </a:r>
            <a:r>
              <a:rPr lang="ru-RU" sz="2200" b="1" dirty="0">
                <a:effectLst>
                  <a:outerShdw blurRad="38100" dist="38100" dir="2700000" algn="tl">
                    <a:srgbClr val="000000">
                      <a:alpha val="43137"/>
                    </a:srgbClr>
                  </a:outerShdw>
                </a:effectLst>
                <a:latin typeface="Century Gothic" panose="020B0502020202020204" pitchFamily="34" charset="0"/>
              </a:rPr>
              <a:t>.</a:t>
            </a:r>
          </a:p>
          <a:p>
            <a:r>
              <a:rPr lang="ru-RU" sz="2200" b="1" dirty="0" err="1">
                <a:effectLst>
                  <a:outerShdw blurRad="38100" dist="38100" dir="2700000" algn="tl">
                    <a:srgbClr val="000000">
                      <a:alpha val="43137"/>
                    </a:srgbClr>
                  </a:outerShdw>
                </a:effectLst>
                <a:latin typeface="Century Gothic" panose="020B0502020202020204" pitchFamily="34" charset="0"/>
              </a:rPr>
              <a:t>Якість</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err="1">
                <a:effectLst>
                  <a:outerShdw blurRad="38100" dist="38100" dir="2700000" algn="tl">
                    <a:srgbClr val="000000">
                      <a:alpha val="43137"/>
                    </a:srgbClr>
                  </a:outerShdw>
                </a:effectLst>
                <a:latin typeface="Century Gothic" panose="020B0502020202020204" pitchFamily="34" charset="0"/>
              </a:rPr>
              <a:t>продукції</a:t>
            </a:r>
            <a:r>
              <a:rPr lang="ru-RU" sz="2200" b="1" dirty="0">
                <a:effectLst>
                  <a:outerShdw blurRad="38100" dist="38100" dir="2700000" algn="tl">
                    <a:srgbClr val="000000">
                      <a:alpha val="43137"/>
                    </a:srgbClr>
                  </a:outerShdw>
                </a:effectLst>
                <a:latin typeface="Century Gothic" panose="020B0502020202020204" pitchFamily="34" charset="0"/>
              </a:rPr>
              <a:t> є основою </a:t>
            </a:r>
            <a:r>
              <a:rPr lang="ru-RU" sz="2200" b="1" dirty="0" err="1">
                <a:effectLst>
                  <a:outerShdw blurRad="38100" dist="38100" dir="2700000" algn="tl">
                    <a:srgbClr val="000000">
                      <a:alpha val="43137"/>
                    </a:srgbClr>
                  </a:outerShdw>
                </a:effectLst>
                <a:latin typeface="Century Gothic" panose="020B0502020202020204" pitchFamily="34" charset="0"/>
              </a:rPr>
              <a:t>конкурентоспроможності</a:t>
            </a:r>
            <a:r>
              <a:rPr lang="ru-RU" sz="2200" b="1" dirty="0">
                <a:effectLst>
                  <a:outerShdw blurRad="38100" dist="38100" dir="2700000" algn="tl">
                    <a:srgbClr val="000000">
                      <a:alpha val="43137"/>
                    </a:srgbClr>
                  </a:outerShdw>
                </a:effectLst>
                <a:latin typeface="Century Gothic" panose="020B0502020202020204" pitchFamily="34" charset="0"/>
              </a:rPr>
              <a:t> </a:t>
            </a:r>
            <a:r>
              <a:rPr lang="ru-RU" sz="2200" b="1" dirty="0" smtClean="0">
                <a:effectLst>
                  <a:outerShdw blurRad="38100" dist="38100" dir="2700000" algn="tl">
                    <a:srgbClr val="000000">
                      <a:alpha val="43137"/>
                    </a:srgbClr>
                  </a:outerShdw>
                </a:effectLst>
                <a:latin typeface="Century Gothic" panose="020B0502020202020204" pitchFamily="34" charset="0"/>
              </a:rPr>
              <a:t>товару.</a:t>
            </a:r>
            <a:endParaRPr lang="ru-RU" sz="2200" b="1" dirty="0">
              <a:effectLst>
                <a:outerShdw blurRad="38100" dist="38100" dir="2700000" algn="tl">
                  <a:srgbClr val="000000">
                    <a:alpha val="43137"/>
                  </a:srgbClr>
                </a:outerShdw>
              </a:effectLst>
              <a:latin typeface="Century Gothic" panose="020B0502020202020204" pitchFamily="34" charset="0"/>
            </a:endParaRPr>
          </a:p>
        </p:txBody>
      </p:sp>
      <p:sp>
        <p:nvSpPr>
          <p:cNvPr id="12" name="Номер слайда 4"/>
          <p:cNvSpPr txBox="1">
            <a:spLocks/>
          </p:cNvSpPr>
          <p:nvPr/>
        </p:nvSpPr>
        <p:spPr>
          <a:xfrm>
            <a:off x="8814515" y="6289809"/>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2400" b="1" dirty="0" smtClean="0">
                <a:solidFill>
                  <a:schemeClr val="accent1">
                    <a:lumMod val="50000"/>
                  </a:schemeClr>
                </a:solidFill>
                <a:latin typeface="Century Gothic" panose="020B0502020202020204" pitchFamily="34" charset="0"/>
              </a:rPr>
              <a:t>9</a:t>
            </a:r>
            <a:endParaRPr lang="ru-RU" sz="2400" b="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71483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1301</Words>
  <Application>Microsoft Office PowerPoint</Application>
  <PresentationFormat>Широкоэкранный</PresentationFormat>
  <Paragraphs>280</Paragraphs>
  <Slides>27</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Calibri Light</vt:lpstr>
      <vt:lpstr>Century Gothic</vt:lpstr>
      <vt:lpstr>Times New Roman</vt:lpstr>
      <vt:lpstr>Wingdings</vt:lpstr>
      <vt:lpstr>Тема Office</vt:lpstr>
      <vt:lpstr>Роботу виконали: учениці 8 класу  Полтавської обласної гімназії  імені А.С.Макаренка Дуброва Євгенія,  Новосьолова Тетяна Науковий керівник: Шаповалов Євгеній Борисович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48</cp:revision>
  <dcterms:created xsi:type="dcterms:W3CDTF">2015-06-25T17:43:58Z</dcterms:created>
  <dcterms:modified xsi:type="dcterms:W3CDTF">2015-06-28T08:16:54Z</dcterms:modified>
</cp:coreProperties>
</file>